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3" r:id="rId4"/>
    <p:sldId id="265" r:id="rId5"/>
    <p:sldId id="266" r:id="rId6"/>
    <p:sldId id="267" r:id="rId7"/>
    <p:sldId id="258" r:id="rId8"/>
    <p:sldId id="272" r:id="rId9"/>
    <p:sldId id="278" r:id="rId10"/>
    <p:sldId id="269" r:id="rId11"/>
    <p:sldId id="270" r:id="rId12"/>
    <p:sldId id="268" r:id="rId13"/>
    <p:sldId id="271" r:id="rId14"/>
    <p:sldId id="273" r:id="rId15"/>
    <p:sldId id="277" r:id="rId16"/>
    <p:sldId id="274" r:id="rId17"/>
    <p:sldId id="275" r:id="rId1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12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E2F09ED-2A24-48EC-92A2-F2D271E949B7}" type="datetimeFigureOut">
              <a:rPr lang="it-IT" smtClean="0"/>
              <a:pPr/>
              <a:t>19/04/2018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775EC37-70C2-442F-837E-501031D06E6E}" type="slidenum">
              <a:rPr lang="it-IT" smtClean="0"/>
              <a:pPr/>
              <a:t>‹N›</a:t>
            </a:fld>
            <a:endParaRPr lang="it-IT"/>
          </a:p>
        </p:txBody>
      </p:sp>
    </p:spTree>
    <p:extLst>
      <p:ext uri="{BB962C8B-B14F-4D97-AF65-F5344CB8AC3E}">
        <p14:creationId xmlns:p14="http://schemas.microsoft.com/office/powerpoint/2010/main" val="274306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100" dirty="0" smtClean="0">
                <a:latin typeface="Book Antiqua" pitchFamily="18" charset="0"/>
              </a:rPr>
              <a:t>Giulia </a:t>
            </a:r>
            <a:r>
              <a:rPr lang="it-IT" sz="1100" dirty="0" err="1" smtClean="0">
                <a:latin typeface="Book Antiqua" pitchFamily="18" charset="0"/>
              </a:rPr>
              <a:t>Ruggerone</a:t>
            </a:r>
            <a:r>
              <a:rPr lang="it-IT" sz="1100" dirty="0" smtClean="0">
                <a:latin typeface="Book Antiqua" pitchFamily="18" charset="0"/>
              </a:rPr>
              <a:t> – Scuola Camera Penale</a:t>
            </a:r>
            <a:r>
              <a:rPr lang="it-IT" sz="1100" baseline="0" dirty="0" smtClean="0">
                <a:latin typeface="Book Antiqua" pitchFamily="18" charset="0"/>
              </a:rPr>
              <a:t> di Novara – 3.03.2017</a:t>
            </a:r>
            <a:endParaRPr lang="it-IT" sz="1100" dirty="0">
              <a:latin typeface="Book Antiqua" pitchFamily="18" charset="0"/>
            </a:endParaRPr>
          </a:p>
        </p:txBody>
      </p:sp>
      <p:sp>
        <p:nvSpPr>
          <p:cNvPr id="4" name="Segnaposto numero diapositiva 3"/>
          <p:cNvSpPr>
            <a:spLocks noGrp="1"/>
          </p:cNvSpPr>
          <p:nvPr>
            <p:ph type="sldNum" sz="quarter" idx="10"/>
          </p:nvPr>
        </p:nvSpPr>
        <p:spPr/>
        <p:txBody>
          <a:bodyPr/>
          <a:lstStyle/>
          <a:p>
            <a:fld id="{3775EC37-70C2-442F-837E-501031D06E6E}" type="slidenum">
              <a:rPr lang="it-IT" smtClean="0"/>
              <a:pPr/>
              <a:t>1</a:t>
            </a:fld>
            <a:endParaRPr lang="it-IT"/>
          </a:p>
        </p:txBody>
      </p:sp>
    </p:spTree>
    <p:extLst>
      <p:ext uri="{BB962C8B-B14F-4D97-AF65-F5344CB8AC3E}">
        <p14:creationId xmlns:p14="http://schemas.microsoft.com/office/powerpoint/2010/main" val="2009473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75EC37-70C2-442F-837E-501031D06E6E}" type="slidenum">
              <a:rPr lang="it-IT" smtClean="0"/>
              <a:pPr/>
              <a:t>2</a:t>
            </a:fld>
            <a:endParaRPr lang="it-IT"/>
          </a:p>
        </p:txBody>
      </p:sp>
    </p:spTree>
    <p:extLst>
      <p:ext uri="{BB962C8B-B14F-4D97-AF65-F5344CB8AC3E}">
        <p14:creationId xmlns:p14="http://schemas.microsoft.com/office/powerpoint/2010/main" val="62593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75EC37-70C2-442F-837E-501031D06E6E}" type="slidenum">
              <a:rPr lang="it-IT" smtClean="0"/>
              <a:pPr/>
              <a:t>3</a:t>
            </a:fld>
            <a:endParaRPr lang="it-IT"/>
          </a:p>
        </p:txBody>
      </p:sp>
    </p:spTree>
    <p:extLst>
      <p:ext uri="{BB962C8B-B14F-4D97-AF65-F5344CB8AC3E}">
        <p14:creationId xmlns:p14="http://schemas.microsoft.com/office/powerpoint/2010/main" val="834349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75EC37-70C2-442F-837E-501031D06E6E}" type="slidenum">
              <a:rPr lang="it-IT" smtClean="0"/>
              <a:pPr/>
              <a:t>4</a:t>
            </a:fld>
            <a:endParaRPr lang="it-IT"/>
          </a:p>
        </p:txBody>
      </p:sp>
    </p:spTree>
    <p:extLst>
      <p:ext uri="{BB962C8B-B14F-4D97-AF65-F5344CB8AC3E}">
        <p14:creationId xmlns:p14="http://schemas.microsoft.com/office/powerpoint/2010/main" val="2778028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75EC37-70C2-442F-837E-501031D06E6E}" type="slidenum">
              <a:rPr lang="it-IT" smtClean="0"/>
              <a:pPr/>
              <a:t>5</a:t>
            </a:fld>
            <a:endParaRPr lang="it-IT"/>
          </a:p>
        </p:txBody>
      </p:sp>
    </p:spTree>
    <p:extLst>
      <p:ext uri="{BB962C8B-B14F-4D97-AF65-F5344CB8AC3E}">
        <p14:creationId xmlns:p14="http://schemas.microsoft.com/office/powerpoint/2010/main" val="1987104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75EC37-70C2-442F-837E-501031D06E6E}" type="slidenum">
              <a:rPr lang="it-IT" smtClean="0"/>
              <a:pPr/>
              <a:t>6</a:t>
            </a:fld>
            <a:endParaRPr lang="it-IT"/>
          </a:p>
        </p:txBody>
      </p:sp>
    </p:spTree>
    <p:extLst>
      <p:ext uri="{BB962C8B-B14F-4D97-AF65-F5344CB8AC3E}">
        <p14:creationId xmlns:p14="http://schemas.microsoft.com/office/powerpoint/2010/main" val="387355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CCF8B11-C41D-4758-BAE7-FA40B18EBCCF}" type="datetime1">
              <a:rPr lang="it-IT" smtClean="0"/>
              <a:pPr/>
              <a:t>19/04/2018</a:t>
            </a:fld>
            <a:endParaRPr lang="it-IT"/>
          </a:p>
        </p:txBody>
      </p:sp>
      <p:sp>
        <p:nvSpPr>
          <p:cNvPr id="5" name="Segnaposto piè di pagina 4"/>
          <p:cNvSpPr>
            <a:spLocks noGrp="1"/>
          </p:cNvSpPr>
          <p:nvPr>
            <p:ph type="ftr" sz="quarter" idx="11"/>
          </p:nvPr>
        </p:nvSpPr>
        <p:spPr/>
        <p:txBody>
          <a:bodyPr/>
          <a:lstStyle/>
          <a:p>
            <a:r>
              <a:rPr lang="it-IT" smtClean="0"/>
              <a:t>Giulia Ruggerone - Scuola della Camera Penale di Novara</a:t>
            </a:r>
            <a:endParaRPr lang="it-IT"/>
          </a:p>
        </p:txBody>
      </p:sp>
      <p:sp>
        <p:nvSpPr>
          <p:cNvPr id="6" name="Segnaposto numero diapositiva 5"/>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8C6EAF-EAF4-4E6F-9B6D-643E16140A4B}" type="datetime1">
              <a:rPr lang="it-IT" smtClean="0"/>
              <a:pPr/>
              <a:t>19/04/2018</a:t>
            </a:fld>
            <a:endParaRPr lang="it-IT"/>
          </a:p>
        </p:txBody>
      </p:sp>
      <p:sp>
        <p:nvSpPr>
          <p:cNvPr id="5" name="Segnaposto piè di pagina 4"/>
          <p:cNvSpPr>
            <a:spLocks noGrp="1"/>
          </p:cNvSpPr>
          <p:nvPr>
            <p:ph type="ftr" sz="quarter" idx="11"/>
          </p:nvPr>
        </p:nvSpPr>
        <p:spPr/>
        <p:txBody>
          <a:bodyPr/>
          <a:lstStyle/>
          <a:p>
            <a:r>
              <a:rPr lang="it-IT" smtClean="0"/>
              <a:t>Giulia Ruggerone - Scuola della Camera Penale di Novara</a:t>
            </a:r>
            <a:endParaRPr lang="it-IT"/>
          </a:p>
        </p:txBody>
      </p:sp>
      <p:sp>
        <p:nvSpPr>
          <p:cNvPr id="6" name="Segnaposto numero diapositiva 5"/>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665A74D-1BCA-4B12-9886-740088C65BFB}" type="datetime1">
              <a:rPr lang="it-IT" smtClean="0"/>
              <a:pPr/>
              <a:t>19/04/2018</a:t>
            </a:fld>
            <a:endParaRPr lang="it-IT"/>
          </a:p>
        </p:txBody>
      </p:sp>
      <p:sp>
        <p:nvSpPr>
          <p:cNvPr id="5" name="Segnaposto piè di pagina 4"/>
          <p:cNvSpPr>
            <a:spLocks noGrp="1"/>
          </p:cNvSpPr>
          <p:nvPr>
            <p:ph type="ftr" sz="quarter" idx="11"/>
          </p:nvPr>
        </p:nvSpPr>
        <p:spPr/>
        <p:txBody>
          <a:bodyPr/>
          <a:lstStyle/>
          <a:p>
            <a:r>
              <a:rPr lang="it-IT" smtClean="0"/>
              <a:t>Giulia Ruggerone - Scuola della Camera Penale di Novara</a:t>
            </a:r>
            <a:endParaRPr lang="it-IT"/>
          </a:p>
        </p:txBody>
      </p:sp>
      <p:sp>
        <p:nvSpPr>
          <p:cNvPr id="6" name="Segnaposto numero diapositiva 5"/>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86F730B-2C9E-4240-9184-EFEC05C61FFA}" type="datetime1">
              <a:rPr lang="it-IT" smtClean="0"/>
              <a:pPr/>
              <a:t>19/04/2018</a:t>
            </a:fld>
            <a:endParaRPr lang="it-IT"/>
          </a:p>
        </p:txBody>
      </p:sp>
      <p:sp>
        <p:nvSpPr>
          <p:cNvPr id="5" name="Segnaposto piè di pagina 4"/>
          <p:cNvSpPr>
            <a:spLocks noGrp="1"/>
          </p:cNvSpPr>
          <p:nvPr>
            <p:ph type="ftr" sz="quarter" idx="11"/>
          </p:nvPr>
        </p:nvSpPr>
        <p:spPr/>
        <p:txBody>
          <a:bodyPr/>
          <a:lstStyle/>
          <a:p>
            <a:r>
              <a:rPr lang="it-IT" smtClean="0"/>
              <a:t>Giulia Ruggerone - Scuola della Camera Penale di Novara</a:t>
            </a:r>
            <a:endParaRPr lang="it-IT"/>
          </a:p>
        </p:txBody>
      </p:sp>
      <p:sp>
        <p:nvSpPr>
          <p:cNvPr id="6" name="Segnaposto numero diapositiva 5"/>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57C248-1F69-4893-A25C-38624934FEF5}" type="datetime1">
              <a:rPr lang="it-IT" smtClean="0"/>
              <a:pPr/>
              <a:t>19/04/2018</a:t>
            </a:fld>
            <a:endParaRPr lang="it-IT"/>
          </a:p>
        </p:txBody>
      </p:sp>
      <p:sp>
        <p:nvSpPr>
          <p:cNvPr id="5" name="Segnaposto piè di pagina 4"/>
          <p:cNvSpPr>
            <a:spLocks noGrp="1"/>
          </p:cNvSpPr>
          <p:nvPr>
            <p:ph type="ftr" sz="quarter" idx="11"/>
          </p:nvPr>
        </p:nvSpPr>
        <p:spPr/>
        <p:txBody>
          <a:bodyPr/>
          <a:lstStyle/>
          <a:p>
            <a:r>
              <a:rPr lang="it-IT" smtClean="0"/>
              <a:t>Giulia Ruggerone - Scuola della Camera Penale di Novara</a:t>
            </a:r>
            <a:endParaRPr lang="it-IT"/>
          </a:p>
        </p:txBody>
      </p:sp>
      <p:sp>
        <p:nvSpPr>
          <p:cNvPr id="6" name="Segnaposto numero diapositiva 5"/>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8C50700-1361-4322-8842-962BC74EDBA7}" type="datetime1">
              <a:rPr lang="it-IT" smtClean="0"/>
              <a:pPr/>
              <a:t>19/04/2018</a:t>
            </a:fld>
            <a:endParaRPr lang="it-IT"/>
          </a:p>
        </p:txBody>
      </p:sp>
      <p:sp>
        <p:nvSpPr>
          <p:cNvPr id="6" name="Segnaposto piè di pagina 5"/>
          <p:cNvSpPr>
            <a:spLocks noGrp="1"/>
          </p:cNvSpPr>
          <p:nvPr>
            <p:ph type="ftr" sz="quarter" idx="11"/>
          </p:nvPr>
        </p:nvSpPr>
        <p:spPr/>
        <p:txBody>
          <a:bodyPr/>
          <a:lstStyle/>
          <a:p>
            <a:r>
              <a:rPr lang="it-IT" smtClean="0"/>
              <a:t>Giulia Ruggerone - Scuola della Camera Penale di Novara</a:t>
            </a:r>
            <a:endParaRPr lang="it-IT"/>
          </a:p>
        </p:txBody>
      </p:sp>
      <p:sp>
        <p:nvSpPr>
          <p:cNvPr id="7" name="Segnaposto numero diapositiva 6"/>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E649C74-FDBF-46FF-B5B0-83869B7EDDE5}" type="datetime1">
              <a:rPr lang="it-IT" smtClean="0"/>
              <a:pPr/>
              <a:t>19/04/2018</a:t>
            </a:fld>
            <a:endParaRPr lang="it-IT"/>
          </a:p>
        </p:txBody>
      </p:sp>
      <p:sp>
        <p:nvSpPr>
          <p:cNvPr id="8" name="Segnaposto piè di pagina 7"/>
          <p:cNvSpPr>
            <a:spLocks noGrp="1"/>
          </p:cNvSpPr>
          <p:nvPr>
            <p:ph type="ftr" sz="quarter" idx="11"/>
          </p:nvPr>
        </p:nvSpPr>
        <p:spPr/>
        <p:txBody>
          <a:bodyPr/>
          <a:lstStyle/>
          <a:p>
            <a:r>
              <a:rPr lang="it-IT" smtClean="0"/>
              <a:t>Giulia Ruggerone - Scuola della Camera Penale di Novara</a:t>
            </a:r>
            <a:endParaRPr lang="it-IT"/>
          </a:p>
        </p:txBody>
      </p:sp>
      <p:sp>
        <p:nvSpPr>
          <p:cNvPr id="9" name="Segnaposto numero diapositiva 8"/>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E2031A1-00B3-40DF-9F20-3772C199BFC5}" type="datetime1">
              <a:rPr lang="it-IT" smtClean="0"/>
              <a:pPr/>
              <a:t>19/04/2018</a:t>
            </a:fld>
            <a:endParaRPr lang="it-IT"/>
          </a:p>
        </p:txBody>
      </p:sp>
      <p:sp>
        <p:nvSpPr>
          <p:cNvPr id="4" name="Segnaposto piè di pagina 3"/>
          <p:cNvSpPr>
            <a:spLocks noGrp="1"/>
          </p:cNvSpPr>
          <p:nvPr>
            <p:ph type="ftr" sz="quarter" idx="11"/>
          </p:nvPr>
        </p:nvSpPr>
        <p:spPr/>
        <p:txBody>
          <a:bodyPr/>
          <a:lstStyle/>
          <a:p>
            <a:r>
              <a:rPr lang="it-IT" smtClean="0"/>
              <a:t>Giulia Ruggerone - Scuola della Camera Penale di Novara</a:t>
            </a:r>
            <a:endParaRPr lang="it-IT"/>
          </a:p>
        </p:txBody>
      </p:sp>
      <p:sp>
        <p:nvSpPr>
          <p:cNvPr id="5" name="Segnaposto numero diapositiva 4"/>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277060-0096-4AC2-82FC-7E7799FBB770}" type="datetime1">
              <a:rPr lang="it-IT" smtClean="0"/>
              <a:pPr/>
              <a:t>19/04/2018</a:t>
            </a:fld>
            <a:endParaRPr lang="it-IT"/>
          </a:p>
        </p:txBody>
      </p:sp>
      <p:sp>
        <p:nvSpPr>
          <p:cNvPr id="3" name="Segnaposto piè di pagina 2"/>
          <p:cNvSpPr>
            <a:spLocks noGrp="1"/>
          </p:cNvSpPr>
          <p:nvPr>
            <p:ph type="ftr" sz="quarter" idx="11"/>
          </p:nvPr>
        </p:nvSpPr>
        <p:spPr/>
        <p:txBody>
          <a:bodyPr/>
          <a:lstStyle/>
          <a:p>
            <a:r>
              <a:rPr lang="it-IT" smtClean="0"/>
              <a:t>Giulia Ruggerone - Scuola della Camera Penale di Novara</a:t>
            </a:r>
            <a:endParaRPr lang="it-IT"/>
          </a:p>
        </p:txBody>
      </p:sp>
      <p:sp>
        <p:nvSpPr>
          <p:cNvPr id="4" name="Segnaposto numero diapositiva 3"/>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AB3790-66CA-42E7-BF50-E95B49177C1C}" type="datetime1">
              <a:rPr lang="it-IT" smtClean="0"/>
              <a:pPr/>
              <a:t>19/04/2018</a:t>
            </a:fld>
            <a:endParaRPr lang="it-IT"/>
          </a:p>
        </p:txBody>
      </p:sp>
      <p:sp>
        <p:nvSpPr>
          <p:cNvPr id="6" name="Segnaposto piè di pagina 5"/>
          <p:cNvSpPr>
            <a:spLocks noGrp="1"/>
          </p:cNvSpPr>
          <p:nvPr>
            <p:ph type="ftr" sz="quarter" idx="11"/>
          </p:nvPr>
        </p:nvSpPr>
        <p:spPr/>
        <p:txBody>
          <a:bodyPr/>
          <a:lstStyle/>
          <a:p>
            <a:r>
              <a:rPr lang="it-IT" smtClean="0"/>
              <a:t>Giulia Ruggerone - Scuola della Camera Penale di Novara</a:t>
            </a:r>
            <a:endParaRPr lang="it-IT"/>
          </a:p>
        </p:txBody>
      </p:sp>
      <p:sp>
        <p:nvSpPr>
          <p:cNvPr id="7" name="Segnaposto numero diapositiva 6"/>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35EE85-D5B6-426B-856A-7576D1D80E7A}" type="datetime1">
              <a:rPr lang="it-IT" smtClean="0"/>
              <a:pPr/>
              <a:t>19/04/2018</a:t>
            </a:fld>
            <a:endParaRPr lang="it-IT"/>
          </a:p>
        </p:txBody>
      </p:sp>
      <p:sp>
        <p:nvSpPr>
          <p:cNvPr id="6" name="Segnaposto piè di pagina 5"/>
          <p:cNvSpPr>
            <a:spLocks noGrp="1"/>
          </p:cNvSpPr>
          <p:nvPr>
            <p:ph type="ftr" sz="quarter" idx="11"/>
          </p:nvPr>
        </p:nvSpPr>
        <p:spPr/>
        <p:txBody>
          <a:bodyPr/>
          <a:lstStyle/>
          <a:p>
            <a:r>
              <a:rPr lang="it-IT" smtClean="0"/>
              <a:t>Giulia Ruggerone - Scuola della Camera Penale di Novara</a:t>
            </a:r>
            <a:endParaRPr lang="it-IT"/>
          </a:p>
        </p:txBody>
      </p:sp>
      <p:sp>
        <p:nvSpPr>
          <p:cNvPr id="7" name="Segnaposto numero diapositiva 6"/>
          <p:cNvSpPr>
            <a:spLocks noGrp="1"/>
          </p:cNvSpPr>
          <p:nvPr>
            <p:ph type="sldNum" sz="quarter" idx="12"/>
          </p:nvPr>
        </p:nvSpPr>
        <p:spPr/>
        <p:txBody>
          <a:bodyPr/>
          <a:lstStyle/>
          <a:p>
            <a:fld id="{684EC973-6408-4C0F-AE82-DD13FC62430E}" type="slidenum">
              <a:rPr lang="it-IT" smtClean="0"/>
              <a:pPr/>
              <a:t>‹N›</a:t>
            </a:fld>
            <a:endParaRPr lang="it-IT"/>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D7DA0-14FE-413B-B4D3-686DE5DC8C92}" type="datetime1">
              <a:rPr lang="it-IT" smtClean="0"/>
              <a:pPr/>
              <a:t>19/04/2018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Giulia Ruggerone - Scuola della Camera Penale di Novara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EC973-6408-4C0F-AE82-DD13FC62430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916832"/>
            <a:ext cx="7772400" cy="2376264"/>
          </a:xfrm>
        </p:spPr>
        <p:txBody>
          <a:bodyPr/>
          <a:lstStyle/>
          <a:p>
            <a:r>
              <a:rPr lang="it-IT" dirty="0" smtClean="0">
                <a:solidFill>
                  <a:schemeClr val="bg1"/>
                </a:solidFill>
                <a:latin typeface="Garamond" pitchFamily="18" charset="0"/>
              </a:rPr>
              <a:t>Investigazioni difensive e deontologia delle medesime</a:t>
            </a:r>
            <a:endParaRPr lang="it-IT" dirty="0">
              <a:solidFill>
                <a:schemeClr val="bg1"/>
              </a:solidFill>
              <a:latin typeface="Garamond" pitchFamily="18" charset="0"/>
            </a:endParaRPr>
          </a:p>
        </p:txBody>
      </p:sp>
      <p:pic>
        <p:nvPicPr>
          <p:cNvPr id="5" name="Immagine 4" descr="LogoCPN500.jpg"/>
          <p:cNvPicPr>
            <a:picLocks noChangeAspect="1"/>
          </p:cNvPicPr>
          <p:nvPr/>
        </p:nvPicPr>
        <p:blipFill>
          <a:blip r:embed="rId3" cstate="print"/>
          <a:stretch>
            <a:fillRect/>
          </a:stretch>
        </p:blipFill>
        <p:spPr>
          <a:xfrm>
            <a:off x="323528" y="0"/>
            <a:ext cx="1916832" cy="1916832"/>
          </a:xfrm>
          <a:prstGeom prst="rect">
            <a:avLst/>
          </a:prstGeom>
        </p:spPr>
      </p:pic>
      <p:sp>
        <p:nvSpPr>
          <p:cNvPr id="6" name="Segnaposto piè di pagina 5"/>
          <p:cNvSpPr>
            <a:spLocks noGrp="1"/>
          </p:cNvSpPr>
          <p:nvPr>
            <p:ph type="ftr" sz="quarter" idx="11"/>
          </p:nvPr>
        </p:nvSpPr>
        <p:spPr>
          <a:xfrm>
            <a:off x="4716016" y="6356350"/>
            <a:ext cx="4392488" cy="365125"/>
          </a:xfrm>
        </p:spPr>
        <p:txBody>
          <a:bodyPr/>
          <a:lstStyle/>
          <a:p>
            <a:r>
              <a:rPr lang="it-IT" dirty="0" smtClean="0"/>
              <a:t>Alessandro Brustia - Scuola della Camera Penale di Novara – 20.4.18</a:t>
            </a:r>
            <a:endParaRPr lang="it-IT" dirty="0"/>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3888" y="4259722"/>
            <a:ext cx="2000250" cy="1872208"/>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060848"/>
            <a:ext cx="8229600" cy="998984"/>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Caso </a:t>
            </a:r>
            <a:r>
              <a:rPr lang="it-IT" dirty="0" smtClean="0">
                <a:solidFill>
                  <a:schemeClr val="bg1"/>
                </a:solidFill>
                <a:latin typeface="Garamond" pitchFamily="18" charset="0"/>
              </a:rPr>
              <a:t>1</a:t>
            </a:r>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996952"/>
            <a:ext cx="8147248" cy="3129211"/>
          </a:xfrm>
        </p:spPr>
        <p:txBody>
          <a:bodyPr>
            <a:normAutofit fontScale="85000" lnSpcReduction="20000"/>
          </a:bodyPr>
          <a:lstStyle/>
          <a:p>
            <a:r>
              <a:rPr lang="it-IT" dirty="0" smtClean="0">
                <a:solidFill>
                  <a:schemeClr val="bg1"/>
                </a:solidFill>
                <a:latin typeface="Garamond" pitchFamily="18" charset="0"/>
              </a:rPr>
              <a:t>Tizia è accusata di circonvenzione di incapaci perché avrebbe convinto la zia, da una parte, a consegnarle dei gioielli (depositati sino ad allora in una cassetta di sicurezza) salvo poi non restituirli e, dall’altra, a delegarla ad operare sul </a:t>
            </a:r>
            <a:r>
              <a:rPr lang="it-IT" dirty="0" smtClean="0">
                <a:solidFill>
                  <a:schemeClr val="bg1"/>
                </a:solidFill>
                <a:latin typeface="Garamond" pitchFamily="18" charset="0"/>
              </a:rPr>
              <a:t>suo conto </a:t>
            </a:r>
            <a:r>
              <a:rPr lang="it-IT" dirty="0" smtClean="0">
                <a:solidFill>
                  <a:schemeClr val="bg1"/>
                </a:solidFill>
                <a:latin typeface="Garamond" pitchFamily="18" charset="0"/>
              </a:rPr>
              <a:t>corrente. All’operazione di prelievo </a:t>
            </a:r>
            <a:r>
              <a:rPr lang="it-IT" dirty="0" smtClean="0">
                <a:solidFill>
                  <a:schemeClr val="bg1"/>
                </a:solidFill>
                <a:latin typeface="Garamond" pitchFamily="18" charset="0"/>
              </a:rPr>
              <a:t>dei preziosi presso </a:t>
            </a:r>
            <a:r>
              <a:rPr lang="it-IT" dirty="0" smtClean="0">
                <a:solidFill>
                  <a:schemeClr val="bg1"/>
                </a:solidFill>
                <a:latin typeface="Garamond" pitchFamily="18" charset="0"/>
              </a:rPr>
              <a:t>la banca era presente Caio, compagno di Tizia.</a:t>
            </a:r>
          </a:p>
          <a:p>
            <a:r>
              <a:rPr lang="it-IT" dirty="0" smtClean="0">
                <a:solidFill>
                  <a:schemeClr val="bg1"/>
                </a:solidFill>
                <a:latin typeface="Garamond" pitchFamily="18" charset="0"/>
              </a:rPr>
              <a:t>Indagini 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341394478"/>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Caso </a:t>
            </a:r>
            <a:r>
              <a:rPr lang="it-IT" dirty="0" smtClean="0">
                <a:solidFill>
                  <a:schemeClr val="bg1"/>
                </a:solidFill>
                <a:latin typeface="Garamond" pitchFamily="18" charset="0"/>
              </a:rPr>
              <a:t>2</a:t>
            </a:r>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996952"/>
            <a:ext cx="8147248" cy="3129211"/>
          </a:xfrm>
        </p:spPr>
        <p:txBody>
          <a:bodyPr>
            <a:normAutofit fontScale="92500" lnSpcReduction="10000"/>
          </a:bodyPr>
          <a:lstStyle/>
          <a:p>
            <a:r>
              <a:rPr lang="it-IT" dirty="0" smtClean="0">
                <a:solidFill>
                  <a:schemeClr val="bg1"/>
                </a:solidFill>
                <a:latin typeface="Garamond" pitchFamily="18" charset="0"/>
              </a:rPr>
              <a:t>Tizio è accusato di bancarotta fraudolenta documentale, con udienza </a:t>
            </a:r>
            <a:r>
              <a:rPr lang="it-IT" dirty="0" smtClean="0">
                <a:solidFill>
                  <a:schemeClr val="bg1"/>
                </a:solidFill>
                <a:latin typeface="Garamond" pitchFamily="18" charset="0"/>
              </a:rPr>
              <a:t>preliminare già </a:t>
            </a:r>
            <a:r>
              <a:rPr lang="it-IT" dirty="0" smtClean="0">
                <a:solidFill>
                  <a:schemeClr val="bg1"/>
                </a:solidFill>
                <a:latin typeface="Garamond" pitchFamily="18" charset="0"/>
              </a:rPr>
              <a:t>fissata, perché, in qualità di </a:t>
            </a:r>
            <a:r>
              <a:rPr lang="it-IT" dirty="0" err="1" smtClean="0">
                <a:solidFill>
                  <a:schemeClr val="bg1"/>
                </a:solidFill>
                <a:latin typeface="Garamond" pitchFamily="18" charset="0"/>
              </a:rPr>
              <a:t>l.r</a:t>
            </a:r>
            <a:r>
              <a:rPr lang="it-IT" dirty="0" smtClean="0">
                <a:solidFill>
                  <a:schemeClr val="bg1"/>
                </a:solidFill>
                <a:latin typeface="Garamond" pitchFamily="18" charset="0"/>
              </a:rPr>
              <a:t>. di una </a:t>
            </a:r>
            <a:r>
              <a:rPr lang="it-IT" dirty="0" err="1" smtClean="0">
                <a:solidFill>
                  <a:schemeClr val="bg1"/>
                </a:solidFill>
                <a:latin typeface="Garamond" pitchFamily="18" charset="0"/>
              </a:rPr>
              <a:t>srl</a:t>
            </a:r>
            <a:r>
              <a:rPr lang="it-IT" dirty="0" smtClean="0">
                <a:solidFill>
                  <a:schemeClr val="bg1"/>
                </a:solidFill>
                <a:latin typeface="Garamond" pitchFamily="18" charset="0"/>
              </a:rPr>
              <a:t>, avrebbe omesso la tenuta delle scritture contabili. In </a:t>
            </a:r>
            <a:r>
              <a:rPr lang="it-IT" dirty="0" smtClean="0">
                <a:solidFill>
                  <a:schemeClr val="bg1"/>
                </a:solidFill>
                <a:latin typeface="Garamond" pitchFamily="18" charset="0"/>
              </a:rPr>
              <a:t>realtà, come noto a tutti in società, </a:t>
            </a:r>
            <a:r>
              <a:rPr lang="it-IT" dirty="0" smtClean="0">
                <a:solidFill>
                  <a:schemeClr val="bg1"/>
                </a:solidFill>
                <a:latin typeface="Garamond" pitchFamily="18" charset="0"/>
              </a:rPr>
              <a:t>Tizio è </a:t>
            </a:r>
            <a:r>
              <a:rPr lang="it-IT" dirty="0" smtClean="0">
                <a:solidFill>
                  <a:schemeClr val="bg1"/>
                </a:solidFill>
                <a:latin typeface="Garamond" pitchFamily="18" charset="0"/>
              </a:rPr>
              <a:t>l’autista </a:t>
            </a:r>
            <a:r>
              <a:rPr lang="it-IT" dirty="0" smtClean="0">
                <a:solidFill>
                  <a:schemeClr val="bg1"/>
                </a:solidFill>
                <a:latin typeface="Garamond" pitchFamily="18" charset="0"/>
              </a:rPr>
              <a:t>di Caio, imprenditore </a:t>
            </a:r>
            <a:r>
              <a:rPr lang="it-IT" dirty="0" smtClean="0">
                <a:solidFill>
                  <a:schemeClr val="bg1"/>
                </a:solidFill>
                <a:latin typeface="Garamond" pitchFamily="18" charset="0"/>
              </a:rPr>
              <a:t>occulto ed è la classica testa di legno. </a:t>
            </a:r>
            <a:endParaRPr lang="it-IT" dirty="0" smtClean="0">
              <a:solidFill>
                <a:schemeClr val="bg1"/>
              </a:solidFill>
              <a:latin typeface="Garamond" pitchFamily="18" charset="0"/>
            </a:endParaRPr>
          </a:p>
          <a:p>
            <a:r>
              <a:rPr lang="it-IT" dirty="0" smtClean="0">
                <a:solidFill>
                  <a:schemeClr val="bg1"/>
                </a:solidFill>
                <a:latin typeface="Garamond" pitchFamily="18" charset="0"/>
              </a:rPr>
              <a:t>Indagini 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2412476519"/>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Caso </a:t>
            </a:r>
            <a:r>
              <a:rPr lang="it-IT" dirty="0" smtClean="0">
                <a:solidFill>
                  <a:schemeClr val="bg1"/>
                </a:solidFill>
                <a:latin typeface="Garamond" pitchFamily="18" charset="0"/>
              </a:rPr>
              <a:t>3</a:t>
            </a:r>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996952"/>
            <a:ext cx="8147248" cy="3129211"/>
          </a:xfrm>
        </p:spPr>
        <p:txBody>
          <a:bodyPr>
            <a:normAutofit fontScale="85000" lnSpcReduction="20000"/>
          </a:bodyPr>
          <a:lstStyle/>
          <a:p>
            <a:r>
              <a:rPr lang="it-IT" dirty="0" smtClean="0">
                <a:solidFill>
                  <a:schemeClr val="bg1"/>
                </a:solidFill>
                <a:latin typeface="Garamond" pitchFamily="18" charset="0"/>
              </a:rPr>
              <a:t>Tizia, ragazza incensurata di 20 anni, una notte, anche a causa di un cantiere mal segnalato, perde il controllo della propria auto, sulla quale viaggia assieme a due amici, e va a sbattere contro un muro. Arriva la Stradale e sottopone ad alcoltest la ragazza. Risultato: 1,3 mg/l e contestazione ex art. 186 lettera b con l’aggravante «notturna» e quella della causazione del sinistro</a:t>
            </a:r>
          </a:p>
          <a:p>
            <a:r>
              <a:rPr lang="it-IT" dirty="0" smtClean="0">
                <a:solidFill>
                  <a:schemeClr val="bg1"/>
                </a:solidFill>
                <a:latin typeface="Garamond" pitchFamily="18" charset="0"/>
              </a:rPr>
              <a:t>Indagini 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1379846834"/>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Caso </a:t>
            </a:r>
            <a:r>
              <a:rPr lang="it-IT" dirty="0" smtClean="0">
                <a:solidFill>
                  <a:schemeClr val="bg1"/>
                </a:solidFill>
                <a:latin typeface="Garamond" pitchFamily="18" charset="0"/>
              </a:rPr>
              <a:t>4</a:t>
            </a:r>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996952"/>
            <a:ext cx="8147248" cy="3129211"/>
          </a:xfrm>
        </p:spPr>
        <p:txBody>
          <a:bodyPr>
            <a:normAutofit fontScale="85000" lnSpcReduction="20000"/>
          </a:bodyPr>
          <a:lstStyle/>
          <a:p>
            <a:r>
              <a:rPr lang="it-IT" dirty="0" smtClean="0">
                <a:solidFill>
                  <a:schemeClr val="bg1"/>
                </a:solidFill>
                <a:latin typeface="Garamond" pitchFamily="18" charset="0"/>
              </a:rPr>
              <a:t>Tizio è accusato </a:t>
            </a:r>
            <a:r>
              <a:rPr lang="it-IT" dirty="0" smtClean="0">
                <a:solidFill>
                  <a:schemeClr val="bg1"/>
                </a:solidFill>
                <a:latin typeface="Garamond" pitchFamily="18" charset="0"/>
              </a:rPr>
              <a:t>da Caia amante occasionale, poi lasciata in malo modo, di averla violentata in casa propria, dove poi la coppia ha dormito, dopo una serata trascorsa al bar del quartiere. Lo stesso bar del quartiere nel quale lei, dopo qualche giorno, gli ha fatto una scenata di gelosia e si è fatta sfuggire che «avendola trattata così l’avrebbe rovinato». La denuncia risale al giorno successivo.</a:t>
            </a:r>
            <a:endParaRPr lang="it-IT" dirty="0" smtClean="0">
              <a:solidFill>
                <a:schemeClr val="bg1"/>
              </a:solidFill>
              <a:latin typeface="Garamond" pitchFamily="18" charset="0"/>
            </a:endParaRPr>
          </a:p>
          <a:p>
            <a:r>
              <a:rPr lang="it-IT" dirty="0" smtClean="0">
                <a:solidFill>
                  <a:schemeClr val="bg1"/>
                </a:solidFill>
                <a:latin typeface="Garamond" pitchFamily="18" charset="0"/>
              </a:rPr>
              <a:t>Indagini 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325890281"/>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Caso </a:t>
            </a:r>
            <a:r>
              <a:rPr lang="it-IT" dirty="0" smtClean="0">
                <a:solidFill>
                  <a:schemeClr val="bg1"/>
                </a:solidFill>
                <a:latin typeface="Garamond" pitchFamily="18" charset="0"/>
              </a:rPr>
              <a:t>5</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996952"/>
            <a:ext cx="8147248" cy="3129211"/>
          </a:xfrm>
        </p:spPr>
        <p:txBody>
          <a:bodyPr>
            <a:normAutofit fontScale="85000" lnSpcReduction="20000"/>
          </a:bodyPr>
          <a:lstStyle/>
          <a:p>
            <a:r>
              <a:rPr lang="it-IT" dirty="0" smtClean="0">
                <a:solidFill>
                  <a:schemeClr val="bg1"/>
                </a:solidFill>
                <a:latin typeface="Garamond" pitchFamily="18" charset="0"/>
              </a:rPr>
              <a:t>Tizio, maestro di musica, </a:t>
            </a:r>
            <a:r>
              <a:rPr lang="it-IT" dirty="0" smtClean="0">
                <a:solidFill>
                  <a:schemeClr val="bg1"/>
                </a:solidFill>
                <a:latin typeface="Garamond" pitchFamily="18" charset="0"/>
              </a:rPr>
              <a:t>è accusato </a:t>
            </a:r>
            <a:r>
              <a:rPr lang="it-IT" dirty="0" smtClean="0">
                <a:solidFill>
                  <a:schemeClr val="bg1"/>
                </a:solidFill>
                <a:latin typeface="Garamond" pitchFamily="18" charset="0"/>
              </a:rPr>
              <a:t>di avere molestato sessualmente Caio, di 8 anni, che una sera ha confidato alla madre le carezze ricevute dallo stesso in occasione di due lezioni. La madre sporge denuncia presso i CC sottolineando a più riprese come il bambino sia sempre stato sereno e che abbia sempre vissuto una situazione familiare «normale»</a:t>
            </a:r>
          </a:p>
          <a:p>
            <a:r>
              <a:rPr lang="it-IT" dirty="0" smtClean="0">
                <a:solidFill>
                  <a:schemeClr val="bg1"/>
                </a:solidFill>
                <a:latin typeface="Garamond" pitchFamily="18" charset="0"/>
              </a:rPr>
              <a:t>Indagini </a:t>
            </a:r>
            <a:r>
              <a:rPr lang="it-IT" dirty="0" smtClean="0">
                <a:solidFill>
                  <a:schemeClr val="bg1"/>
                </a:solidFill>
                <a:latin typeface="Garamond" pitchFamily="18" charset="0"/>
              </a:rPr>
              <a:t>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47747602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Caso </a:t>
            </a:r>
            <a:r>
              <a:rPr lang="it-IT" dirty="0">
                <a:solidFill>
                  <a:schemeClr val="bg1"/>
                </a:solidFill>
                <a:latin typeface="Garamond" pitchFamily="18" charset="0"/>
              </a:rPr>
              <a:t>6</a:t>
            </a:r>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996952"/>
            <a:ext cx="8147248" cy="3129211"/>
          </a:xfrm>
        </p:spPr>
        <p:txBody>
          <a:bodyPr>
            <a:normAutofit fontScale="77500" lnSpcReduction="20000"/>
          </a:bodyPr>
          <a:lstStyle/>
          <a:p>
            <a:r>
              <a:rPr lang="it-IT" dirty="0" smtClean="0">
                <a:solidFill>
                  <a:schemeClr val="bg1"/>
                </a:solidFill>
                <a:latin typeface="Garamond" pitchFamily="18" charset="0"/>
              </a:rPr>
              <a:t>Tizio, imprenditore che importa dalla Cina prodotti che poi rivende sul mercato italiano, è accusato di vendita di prodotti industriali con segni mendaci (art. 517 c.p.) perché un controllo doganale ha permesso di accertare che alcuni prodotti recavano la dicitura «made in </a:t>
            </a:r>
            <a:r>
              <a:rPr lang="it-IT" dirty="0" err="1" smtClean="0">
                <a:solidFill>
                  <a:schemeClr val="bg1"/>
                </a:solidFill>
                <a:latin typeface="Garamond" pitchFamily="18" charset="0"/>
              </a:rPr>
              <a:t>Italy</a:t>
            </a:r>
            <a:r>
              <a:rPr lang="it-IT" dirty="0" smtClean="0">
                <a:solidFill>
                  <a:schemeClr val="bg1"/>
                </a:solidFill>
                <a:latin typeface="Garamond" pitchFamily="18" charset="0"/>
              </a:rPr>
              <a:t>». In realtà si tratta di un errore dovuto a un fraintendimento tra l’ufficio acquisiti della società e il partner cinese.</a:t>
            </a:r>
            <a:endParaRPr lang="it-IT" dirty="0" smtClean="0">
              <a:solidFill>
                <a:schemeClr val="bg1"/>
              </a:solidFill>
              <a:latin typeface="Garamond" pitchFamily="18" charset="0"/>
            </a:endParaRPr>
          </a:p>
          <a:p>
            <a:r>
              <a:rPr lang="it-IT" dirty="0" smtClean="0">
                <a:solidFill>
                  <a:schemeClr val="bg1"/>
                </a:solidFill>
                <a:latin typeface="Garamond" pitchFamily="18" charset="0"/>
              </a:rPr>
              <a:t>Indagini </a:t>
            </a:r>
            <a:r>
              <a:rPr lang="it-IT" dirty="0" smtClean="0">
                <a:solidFill>
                  <a:schemeClr val="bg1"/>
                </a:solidFill>
                <a:latin typeface="Garamond" pitchFamily="18" charset="0"/>
              </a:rPr>
              <a:t>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840271677"/>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1988840"/>
            <a:ext cx="8147248" cy="4137323"/>
          </a:xfrm>
        </p:spPr>
        <p:txBody>
          <a:bodyPr>
            <a:normAutofit fontScale="55000" lnSpcReduction="20000"/>
          </a:bodyPr>
          <a:lstStyle/>
          <a:p>
            <a:pPr marL="0" indent="0">
              <a:buNone/>
            </a:pPr>
            <a:r>
              <a:rPr lang="it-IT" b="1" dirty="0">
                <a:solidFill>
                  <a:schemeClr val="bg1"/>
                </a:solidFill>
                <a:latin typeface="Garamond" pitchFamily="18" charset="0"/>
              </a:rPr>
              <a:t>La Difesa</a:t>
            </a:r>
          </a:p>
          <a:p>
            <a:pPr marL="0" indent="0">
              <a:buNone/>
            </a:pPr>
            <a:r>
              <a:rPr lang="it-IT" dirty="0">
                <a:solidFill>
                  <a:schemeClr val="bg1"/>
                </a:solidFill>
                <a:latin typeface="Garamond" pitchFamily="18" charset="0"/>
              </a:rPr>
              <a:t>Il nostro non è un mestiere che si insegna, è </a:t>
            </a:r>
            <a:r>
              <a:rPr lang="it-IT" dirty="0" smtClean="0">
                <a:solidFill>
                  <a:schemeClr val="bg1"/>
                </a:solidFill>
                <a:latin typeface="Garamond" pitchFamily="18" charset="0"/>
              </a:rPr>
              <a:t>un mestiere </a:t>
            </a:r>
            <a:r>
              <a:rPr lang="it-IT" dirty="0">
                <a:solidFill>
                  <a:schemeClr val="bg1"/>
                </a:solidFill>
                <a:latin typeface="Garamond" pitchFamily="18" charset="0"/>
              </a:rPr>
              <a:t>che si impara.</a:t>
            </a:r>
          </a:p>
          <a:p>
            <a:pPr marL="0" indent="0">
              <a:buNone/>
            </a:pPr>
            <a:r>
              <a:rPr lang="it-IT" dirty="0">
                <a:solidFill>
                  <a:schemeClr val="bg1"/>
                </a:solidFill>
                <a:latin typeface="Garamond" pitchFamily="18" charset="0"/>
              </a:rPr>
              <a:t>Si impara battendosi contro gli errori, </a:t>
            </a:r>
            <a:r>
              <a:rPr lang="it-IT" dirty="0" smtClean="0">
                <a:solidFill>
                  <a:schemeClr val="bg1"/>
                </a:solidFill>
                <a:latin typeface="Garamond" pitchFamily="18" charset="0"/>
              </a:rPr>
              <a:t>le ingiustizie</a:t>
            </a:r>
            <a:r>
              <a:rPr lang="it-IT" dirty="0">
                <a:solidFill>
                  <a:schemeClr val="bg1"/>
                </a:solidFill>
                <a:latin typeface="Garamond" pitchFamily="18" charset="0"/>
              </a:rPr>
              <a:t>, le angherie, a volte le meschinità.</a:t>
            </a:r>
          </a:p>
          <a:p>
            <a:pPr marL="0" indent="0">
              <a:buNone/>
            </a:pPr>
            <a:r>
              <a:rPr lang="it-IT" dirty="0">
                <a:solidFill>
                  <a:schemeClr val="bg1"/>
                </a:solidFill>
                <a:latin typeface="Garamond" pitchFamily="18" charset="0"/>
              </a:rPr>
              <a:t>Si impara indignandosi di ogni sopruso </a:t>
            </a:r>
            <a:r>
              <a:rPr lang="it-IT" dirty="0" smtClean="0">
                <a:solidFill>
                  <a:schemeClr val="bg1"/>
                </a:solidFill>
                <a:latin typeface="Garamond" pitchFamily="18" charset="0"/>
              </a:rPr>
              <a:t>giudiziario, da </a:t>
            </a:r>
            <a:r>
              <a:rPr lang="it-IT" dirty="0">
                <a:solidFill>
                  <a:schemeClr val="bg1"/>
                </a:solidFill>
                <a:latin typeface="Garamond" pitchFamily="18" charset="0"/>
              </a:rPr>
              <a:t>chiunque provenga.</a:t>
            </a:r>
          </a:p>
          <a:p>
            <a:pPr marL="0" indent="0">
              <a:buNone/>
            </a:pPr>
            <a:r>
              <a:rPr lang="it-IT" dirty="0">
                <a:solidFill>
                  <a:schemeClr val="bg1"/>
                </a:solidFill>
                <a:latin typeface="Garamond" pitchFamily="18" charset="0"/>
              </a:rPr>
              <a:t>Si impara nelle notti insonni, nei tumulti </a:t>
            </a:r>
            <a:r>
              <a:rPr lang="it-IT" dirty="0" smtClean="0">
                <a:solidFill>
                  <a:schemeClr val="bg1"/>
                </a:solidFill>
                <a:latin typeface="Garamond" pitchFamily="18" charset="0"/>
              </a:rPr>
              <a:t>delle nostre </a:t>
            </a:r>
            <a:r>
              <a:rPr lang="it-IT" dirty="0">
                <a:solidFill>
                  <a:schemeClr val="bg1"/>
                </a:solidFill>
                <a:latin typeface="Garamond" pitchFamily="18" charset="0"/>
              </a:rPr>
              <a:t>angosce.</a:t>
            </a:r>
          </a:p>
          <a:p>
            <a:pPr marL="0" indent="0">
              <a:buNone/>
            </a:pPr>
            <a:r>
              <a:rPr lang="it-IT" dirty="0">
                <a:solidFill>
                  <a:schemeClr val="bg1"/>
                </a:solidFill>
                <a:latin typeface="Garamond" pitchFamily="18" charset="0"/>
              </a:rPr>
              <a:t>Si impara soffrendo con i nostri </a:t>
            </a:r>
            <a:r>
              <a:rPr lang="it-IT" dirty="0" smtClean="0">
                <a:solidFill>
                  <a:schemeClr val="bg1"/>
                </a:solidFill>
                <a:latin typeface="Garamond" pitchFamily="18" charset="0"/>
              </a:rPr>
              <a:t>assistiti, scusandoci </a:t>
            </a:r>
            <a:r>
              <a:rPr lang="it-IT" dirty="0">
                <a:solidFill>
                  <a:schemeClr val="bg1"/>
                </a:solidFill>
                <a:latin typeface="Garamond" pitchFamily="18" charset="0"/>
              </a:rPr>
              <a:t>con loro dei misfatti del sistema</a:t>
            </a:r>
          </a:p>
          <a:p>
            <a:pPr marL="0" indent="0">
              <a:buNone/>
            </a:pPr>
            <a:r>
              <a:rPr lang="it-IT" dirty="0">
                <a:solidFill>
                  <a:schemeClr val="bg1"/>
                </a:solidFill>
                <a:latin typeface="Garamond" pitchFamily="18" charset="0"/>
              </a:rPr>
              <a:t>giudiziario e di chi lo </a:t>
            </a:r>
            <a:r>
              <a:rPr lang="it-IT" dirty="0" smtClean="0">
                <a:solidFill>
                  <a:schemeClr val="bg1"/>
                </a:solidFill>
                <a:latin typeface="Garamond" pitchFamily="18" charset="0"/>
              </a:rPr>
              <a:t>gestisce.</a:t>
            </a:r>
          </a:p>
          <a:p>
            <a:pPr marL="0" indent="0">
              <a:buNone/>
            </a:pPr>
            <a:r>
              <a:rPr lang="it-IT" dirty="0" smtClean="0">
                <a:solidFill>
                  <a:schemeClr val="bg1"/>
                </a:solidFill>
                <a:latin typeface="Garamond" pitchFamily="18" charset="0"/>
              </a:rPr>
              <a:t>Si </a:t>
            </a:r>
            <a:r>
              <a:rPr lang="it-IT" dirty="0">
                <a:solidFill>
                  <a:schemeClr val="bg1"/>
                </a:solidFill>
                <a:latin typeface="Garamond" pitchFamily="18" charset="0"/>
              </a:rPr>
              <a:t>impara coltivando una fede doverosa </a:t>
            </a:r>
            <a:r>
              <a:rPr lang="it-IT" dirty="0" smtClean="0">
                <a:solidFill>
                  <a:schemeClr val="bg1"/>
                </a:solidFill>
                <a:latin typeface="Garamond" pitchFamily="18" charset="0"/>
              </a:rPr>
              <a:t>e irragionevole </a:t>
            </a:r>
            <a:r>
              <a:rPr lang="it-IT" dirty="0">
                <a:solidFill>
                  <a:schemeClr val="bg1"/>
                </a:solidFill>
                <a:latin typeface="Garamond" pitchFamily="18" charset="0"/>
              </a:rPr>
              <a:t>nella Giustizia.</a:t>
            </a:r>
          </a:p>
          <a:p>
            <a:pPr marL="0" indent="0">
              <a:buNone/>
            </a:pPr>
            <a:r>
              <a:rPr lang="it-IT" dirty="0">
                <a:solidFill>
                  <a:schemeClr val="bg1"/>
                </a:solidFill>
                <a:latin typeface="Garamond" pitchFamily="18" charset="0"/>
              </a:rPr>
              <a:t>Si impara tremando nell’indossare la toga</a:t>
            </a:r>
            <a:r>
              <a:rPr lang="it-IT" dirty="0" smtClean="0">
                <a:solidFill>
                  <a:schemeClr val="bg1"/>
                </a:solidFill>
                <a:latin typeface="Garamond" pitchFamily="18" charset="0"/>
              </a:rPr>
              <a:t>, sentendosi </a:t>
            </a:r>
            <a:r>
              <a:rPr lang="it-IT" dirty="0">
                <a:solidFill>
                  <a:schemeClr val="bg1"/>
                </a:solidFill>
                <a:latin typeface="Garamond" pitchFamily="18" charset="0"/>
              </a:rPr>
              <a:t>penetrati dalla sua malia.</a:t>
            </a:r>
          </a:p>
          <a:p>
            <a:pPr marL="0" indent="0">
              <a:buNone/>
            </a:pPr>
            <a:r>
              <a:rPr lang="it-IT" dirty="0">
                <a:solidFill>
                  <a:schemeClr val="bg1"/>
                </a:solidFill>
                <a:latin typeface="Garamond" pitchFamily="18" charset="0"/>
              </a:rPr>
              <a:t>Si impara osservando all’opera –se </a:t>
            </a:r>
            <a:r>
              <a:rPr lang="it-IT" dirty="0" smtClean="0">
                <a:solidFill>
                  <a:schemeClr val="bg1"/>
                </a:solidFill>
                <a:latin typeface="Garamond" pitchFamily="18" charset="0"/>
              </a:rPr>
              <a:t>possibi</a:t>
            </a:r>
            <a:r>
              <a:rPr lang="it-IT" dirty="0">
                <a:solidFill>
                  <a:schemeClr val="bg1"/>
                </a:solidFill>
                <a:latin typeface="Garamond" pitchFamily="18" charset="0"/>
              </a:rPr>
              <a:t>l</a:t>
            </a:r>
            <a:r>
              <a:rPr lang="it-IT" dirty="0" smtClean="0">
                <a:solidFill>
                  <a:schemeClr val="bg1"/>
                </a:solidFill>
                <a:latin typeface="Garamond" pitchFamily="18" charset="0"/>
              </a:rPr>
              <a:t>e- i Maestri </a:t>
            </a:r>
            <a:r>
              <a:rPr lang="it-IT" dirty="0">
                <a:solidFill>
                  <a:schemeClr val="bg1"/>
                </a:solidFill>
                <a:latin typeface="Garamond" pitchFamily="18" charset="0"/>
              </a:rPr>
              <a:t>d’Avvocatura, studiandone le </a:t>
            </a:r>
            <a:r>
              <a:rPr lang="it-IT" dirty="0" smtClean="0">
                <a:solidFill>
                  <a:schemeClr val="bg1"/>
                </a:solidFill>
                <a:latin typeface="Garamond" pitchFamily="18" charset="0"/>
              </a:rPr>
              <a:t>mosse, cercando </a:t>
            </a:r>
            <a:r>
              <a:rPr lang="it-IT" dirty="0">
                <a:solidFill>
                  <a:schemeClr val="bg1"/>
                </a:solidFill>
                <a:latin typeface="Garamond" pitchFamily="18" charset="0"/>
              </a:rPr>
              <a:t>di emularli, ammirando il loro ingegno.</a:t>
            </a:r>
          </a:p>
          <a:p>
            <a:pPr marL="0" indent="0">
              <a:buNone/>
            </a:pPr>
            <a:r>
              <a:rPr lang="it-IT" dirty="0" smtClean="0">
                <a:solidFill>
                  <a:schemeClr val="bg1"/>
                </a:solidFill>
                <a:latin typeface="Garamond" pitchFamily="18" charset="0"/>
              </a:rPr>
              <a:t>Si </a:t>
            </a:r>
            <a:r>
              <a:rPr lang="it-IT" dirty="0">
                <a:solidFill>
                  <a:schemeClr val="bg1"/>
                </a:solidFill>
                <a:latin typeface="Garamond" pitchFamily="18" charset="0"/>
              </a:rPr>
              <a:t>impara ringraziando i nostri Padri per </a:t>
            </a:r>
            <a:r>
              <a:rPr lang="it-IT" dirty="0" smtClean="0">
                <a:solidFill>
                  <a:schemeClr val="bg1"/>
                </a:solidFill>
                <a:latin typeface="Garamond" pitchFamily="18" charset="0"/>
              </a:rPr>
              <a:t>aver custodito </a:t>
            </a:r>
            <a:r>
              <a:rPr lang="it-IT" dirty="0">
                <a:solidFill>
                  <a:schemeClr val="bg1"/>
                </a:solidFill>
                <a:latin typeface="Garamond" pitchFamily="18" charset="0"/>
              </a:rPr>
              <a:t>e tramandato, nonostante </a:t>
            </a:r>
            <a:r>
              <a:rPr lang="it-IT" dirty="0" smtClean="0">
                <a:solidFill>
                  <a:schemeClr val="bg1"/>
                </a:solidFill>
                <a:latin typeface="Garamond" pitchFamily="18" charset="0"/>
              </a:rPr>
              <a:t>tutto, l’incantevole </a:t>
            </a:r>
            <a:r>
              <a:rPr lang="it-IT" dirty="0">
                <a:solidFill>
                  <a:schemeClr val="bg1"/>
                </a:solidFill>
                <a:latin typeface="Garamond" pitchFamily="18" charset="0"/>
              </a:rPr>
              <a:t>seduzione della Difesa</a:t>
            </a:r>
            <a:r>
              <a:rPr lang="it-IT" dirty="0" smtClean="0">
                <a:solidFill>
                  <a:schemeClr val="bg1"/>
                </a:solidFill>
                <a:latin typeface="Garamond" pitchFamily="18" charset="0"/>
              </a:rPr>
              <a:t>.</a:t>
            </a:r>
          </a:p>
          <a:p>
            <a:pPr marL="0" indent="0">
              <a:buNone/>
            </a:pPr>
            <a:r>
              <a:rPr lang="it-IT" dirty="0" smtClean="0">
                <a:solidFill>
                  <a:schemeClr val="bg1"/>
                </a:solidFill>
                <a:latin typeface="Garamond" pitchFamily="18" charset="0"/>
              </a:rPr>
              <a:t>Ettore Randazzo</a:t>
            </a:r>
            <a:endParaRPr lang="it-IT" dirty="0">
              <a:solidFill>
                <a:schemeClr val="bg1"/>
              </a:solidFill>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1378206149"/>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0451" y="1988840"/>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1988840"/>
            <a:ext cx="8147248" cy="4137323"/>
          </a:xfrm>
        </p:spPr>
        <p:txBody>
          <a:bodyPr>
            <a:normAutofit/>
          </a:bodyPr>
          <a:lstStyle/>
          <a:p>
            <a:pPr marL="0" indent="0">
              <a:buNone/>
            </a:pPr>
            <a:endParaRPr lang="it-IT" b="1" dirty="0" smtClean="0">
              <a:solidFill>
                <a:schemeClr val="bg1"/>
              </a:solidFill>
              <a:latin typeface="Garamond" pitchFamily="18" charset="0"/>
            </a:endParaRPr>
          </a:p>
          <a:p>
            <a:pPr marL="0" indent="0">
              <a:buNone/>
            </a:pPr>
            <a:endParaRPr lang="it-IT" b="1" dirty="0">
              <a:solidFill>
                <a:schemeClr val="bg1"/>
              </a:solidFill>
              <a:latin typeface="Garamond" pitchFamily="18" charset="0"/>
            </a:endParaRPr>
          </a:p>
          <a:p>
            <a:pPr marL="0" indent="0" algn="ctr">
              <a:buNone/>
            </a:pPr>
            <a:r>
              <a:rPr lang="it-IT" sz="5000" b="1" dirty="0">
                <a:solidFill>
                  <a:schemeClr val="bg1"/>
                </a:solidFill>
                <a:latin typeface="Garamond" pitchFamily="18" charset="0"/>
              </a:rPr>
              <a:t>GRAZIE</a:t>
            </a:r>
            <a:endParaRPr lang="it-IT" sz="5000" dirty="0">
              <a:solidFill>
                <a:schemeClr val="bg1"/>
              </a:solidFill>
              <a:latin typeface="Garamond" pitchFamily="18" charset="0"/>
            </a:endParaRPr>
          </a:p>
          <a:p>
            <a:pPr marL="0" indent="0">
              <a:buNone/>
            </a:pPr>
            <a:endParaRPr lang="it-IT" b="1" dirty="0" smtClean="0">
              <a:solidFill>
                <a:schemeClr val="bg1"/>
              </a:solidFill>
              <a:latin typeface="Garamond" pitchFamily="18" charset="0"/>
            </a:endParaRPr>
          </a:p>
          <a:p>
            <a:pPr marL="0" indent="0">
              <a:buNone/>
            </a:pPr>
            <a:r>
              <a:rPr lang="it-IT" b="1" dirty="0">
                <a:solidFill>
                  <a:schemeClr val="bg1"/>
                </a:solidFill>
                <a:latin typeface="Garamond" pitchFamily="18" charset="0"/>
              </a:rPr>
              <a:t>	</a:t>
            </a:r>
            <a:r>
              <a:rPr lang="it-IT" b="1" dirty="0" smtClean="0">
                <a:solidFill>
                  <a:schemeClr val="bg1"/>
                </a:solidFill>
                <a:latin typeface="Garamond" pitchFamily="18" charset="0"/>
              </a:rPr>
              <a:t>		</a:t>
            </a:r>
            <a:endParaRPr lang="it-IT" sz="5000" dirty="0">
              <a:solidFill>
                <a:schemeClr val="bg1"/>
              </a:solidFill>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230262081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0357" y="1709936"/>
            <a:ext cx="8229600" cy="1359024"/>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Le indagini difensive e i relativi</a:t>
            </a:r>
            <a:br>
              <a:rPr lang="it-IT" dirty="0" smtClean="0">
                <a:solidFill>
                  <a:schemeClr val="bg1"/>
                </a:solidFill>
                <a:latin typeface="Garamond" pitchFamily="18" charset="0"/>
              </a:rPr>
            </a:br>
            <a:r>
              <a:rPr lang="it-IT" dirty="0" smtClean="0">
                <a:solidFill>
                  <a:schemeClr val="bg1"/>
                </a:solidFill>
                <a:latin typeface="Garamond" pitchFamily="18" charset="0"/>
              </a:rPr>
              <a:t> canoni deontologici</a:t>
            </a: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789040"/>
            <a:ext cx="8147248" cy="2337123"/>
          </a:xfrm>
        </p:spPr>
        <p:txBody>
          <a:bodyPr>
            <a:normAutofit fontScale="70000" lnSpcReduction="20000"/>
          </a:bodyPr>
          <a:lstStyle/>
          <a:p>
            <a:pPr algn="just">
              <a:lnSpc>
                <a:spcPct val="115000"/>
              </a:lnSpc>
              <a:spcAft>
                <a:spcPts val="1000"/>
              </a:spcAft>
              <a:buNone/>
            </a:pPr>
            <a:r>
              <a:rPr lang="it-IT" sz="3100" dirty="0" smtClean="0">
                <a:solidFill>
                  <a:schemeClr val="bg1"/>
                </a:solidFill>
                <a:latin typeface="Garamond" panose="02020404030301010803" pitchFamily="18" charset="0"/>
                <a:ea typeface="Times New Roman"/>
                <a:cs typeface="Times New Roman"/>
              </a:rPr>
              <a:t>Breve ricognizione delle fonti </a:t>
            </a:r>
          </a:p>
          <a:p>
            <a:pPr algn="just">
              <a:lnSpc>
                <a:spcPct val="115000"/>
              </a:lnSpc>
              <a:spcAft>
                <a:spcPts val="1000"/>
              </a:spcAft>
              <a:buNone/>
            </a:pPr>
            <a:r>
              <a:rPr lang="it-IT" sz="3100" dirty="0" smtClean="0">
                <a:solidFill>
                  <a:schemeClr val="bg1"/>
                </a:solidFill>
                <a:latin typeface="Garamond" panose="02020404030301010803" pitchFamily="18" charset="0"/>
                <a:ea typeface="Times New Roman"/>
                <a:cs typeface="Times New Roman"/>
              </a:rPr>
              <a:t>Codice procedura penale – art. 327 bis c.p.p. e artt. 391 bis e seguenti</a:t>
            </a:r>
          </a:p>
          <a:p>
            <a:pPr algn="just">
              <a:lnSpc>
                <a:spcPct val="115000"/>
              </a:lnSpc>
              <a:spcAft>
                <a:spcPts val="1000"/>
              </a:spcAft>
              <a:buNone/>
            </a:pPr>
            <a:r>
              <a:rPr lang="it-IT" sz="3100" dirty="0" smtClean="0">
                <a:solidFill>
                  <a:schemeClr val="bg1"/>
                </a:solidFill>
                <a:latin typeface="Garamond" panose="02020404030301010803" pitchFamily="18" charset="0"/>
                <a:ea typeface="Times New Roman"/>
                <a:cs typeface="Times New Roman"/>
              </a:rPr>
              <a:t>Codice deontologico forense e regole UCPI del penalista nelle indagini difensive</a:t>
            </a:r>
          </a:p>
          <a:p>
            <a:pPr algn="just">
              <a:lnSpc>
                <a:spcPct val="115000"/>
              </a:lnSpc>
              <a:spcAft>
                <a:spcPts val="1000"/>
              </a:spcAft>
              <a:buNone/>
            </a:pPr>
            <a:endParaRPr lang="it-IT" sz="3100" dirty="0" smtClean="0">
              <a:solidFill>
                <a:schemeClr val="bg1"/>
              </a:solidFill>
              <a:latin typeface="Book Antiqua"/>
              <a:ea typeface="Times New Roman"/>
              <a:cs typeface="Times New Roman"/>
            </a:endParaRPr>
          </a:p>
          <a:p>
            <a:pPr algn="just">
              <a:lnSpc>
                <a:spcPct val="115000"/>
              </a:lnSpc>
              <a:spcAft>
                <a:spcPts val="1000"/>
              </a:spcAft>
              <a:buNone/>
            </a:pPr>
            <a:endParaRPr lang="it-IT" sz="2400" dirty="0">
              <a:solidFill>
                <a:schemeClr val="bg1"/>
              </a:solidFill>
              <a:ea typeface="Calibri"/>
              <a:cs typeface="Times New Roman"/>
            </a:endParaRPr>
          </a:p>
          <a:p>
            <a:endParaRPr lang="it-IT" dirty="0"/>
          </a:p>
        </p:txBody>
      </p:sp>
      <p:pic>
        <p:nvPicPr>
          <p:cNvPr id="4" name="Immagine 3" descr="LogoCPN500.jpg"/>
          <p:cNvPicPr>
            <a:picLocks noChangeAspect="1"/>
          </p:cNvPicPr>
          <p:nvPr/>
        </p:nvPicPr>
        <p:blipFill>
          <a:blip r:embed="rId3"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427984" y="6356350"/>
            <a:ext cx="4716016" cy="365125"/>
          </a:xfrm>
        </p:spPr>
        <p:txBody>
          <a:bodyPr/>
          <a:lstStyle/>
          <a:p>
            <a:r>
              <a:rPr lang="it-IT" dirty="0" smtClean="0"/>
              <a:t>Alessandro Brustia – scuola della Camera Penale di Novara – 20.4.18</a:t>
            </a:r>
            <a:endParaRPr lang="it-IT"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0357" y="1709936"/>
            <a:ext cx="8229600" cy="1359024"/>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art. 12</a:t>
            </a:r>
            <a:r>
              <a:rPr lang="it-IT" dirty="0">
                <a:solidFill>
                  <a:schemeClr val="bg1"/>
                </a:solidFill>
                <a:latin typeface="Garamond" pitchFamily="18" charset="0"/>
              </a:rPr>
              <a:t> </a:t>
            </a:r>
            <a:r>
              <a:rPr lang="it-IT" dirty="0" smtClean="0">
                <a:solidFill>
                  <a:schemeClr val="bg1"/>
                </a:solidFill>
                <a:latin typeface="Garamond" pitchFamily="18" charset="0"/>
              </a:rPr>
              <a:t>Codice deontologico forense</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212976"/>
            <a:ext cx="8147248" cy="2913187"/>
          </a:xfrm>
        </p:spPr>
        <p:txBody>
          <a:bodyPr>
            <a:normAutofit/>
          </a:bodyPr>
          <a:lstStyle/>
          <a:p>
            <a:pPr algn="just">
              <a:lnSpc>
                <a:spcPct val="115000"/>
              </a:lnSpc>
              <a:spcAft>
                <a:spcPts val="1000"/>
              </a:spcAft>
              <a:buNone/>
            </a:pPr>
            <a:r>
              <a:rPr lang="it-IT" sz="3100" dirty="0" smtClean="0">
                <a:solidFill>
                  <a:schemeClr val="bg1"/>
                </a:solidFill>
                <a:latin typeface="Garamond" panose="02020404030301010803" pitchFamily="18" charset="0"/>
                <a:ea typeface="Times New Roman"/>
                <a:cs typeface="Times New Roman"/>
              </a:rPr>
              <a:t>«Dovere </a:t>
            </a:r>
            <a:r>
              <a:rPr lang="it-IT" sz="3100" dirty="0">
                <a:solidFill>
                  <a:schemeClr val="bg1"/>
                </a:solidFill>
                <a:latin typeface="Garamond" panose="02020404030301010803" pitchFamily="18" charset="0"/>
                <a:ea typeface="Times New Roman"/>
                <a:cs typeface="Times New Roman"/>
              </a:rPr>
              <a:t>di </a:t>
            </a:r>
            <a:r>
              <a:rPr lang="it-IT" sz="3100" dirty="0" smtClean="0">
                <a:solidFill>
                  <a:schemeClr val="bg1"/>
                </a:solidFill>
                <a:latin typeface="Garamond" panose="02020404030301010803" pitchFamily="18" charset="0"/>
                <a:ea typeface="Times New Roman"/>
                <a:cs typeface="Times New Roman"/>
              </a:rPr>
              <a:t>diligenza»</a:t>
            </a:r>
            <a:endParaRPr lang="it-IT" sz="3100" dirty="0">
              <a:solidFill>
                <a:schemeClr val="bg1"/>
              </a:solidFill>
              <a:latin typeface="Garamond" panose="02020404030301010803" pitchFamily="18" charset="0"/>
              <a:ea typeface="Times New Roman"/>
              <a:cs typeface="Times New Roman"/>
            </a:endParaRPr>
          </a:p>
          <a:p>
            <a:pPr algn="just">
              <a:lnSpc>
                <a:spcPct val="115000"/>
              </a:lnSpc>
              <a:spcAft>
                <a:spcPts val="1000"/>
              </a:spcAft>
              <a:buNone/>
            </a:pPr>
            <a:r>
              <a:rPr lang="it-IT" sz="1800" dirty="0">
                <a:solidFill>
                  <a:schemeClr val="bg1"/>
                </a:solidFill>
                <a:latin typeface="Garamond" panose="02020404030301010803" pitchFamily="18" charset="0"/>
                <a:ea typeface="Times New Roman"/>
                <a:cs typeface="Times New Roman"/>
              </a:rPr>
              <a:t>L’avvocato deve svolgere la propria attività con coscienza e diligenza, assicurando la qualità della </a:t>
            </a:r>
            <a:r>
              <a:rPr lang="it-IT" sz="1800" dirty="0" smtClean="0">
                <a:solidFill>
                  <a:schemeClr val="bg1"/>
                </a:solidFill>
                <a:latin typeface="Garamond" panose="02020404030301010803" pitchFamily="18" charset="0"/>
                <a:ea typeface="Times New Roman"/>
                <a:cs typeface="Times New Roman"/>
              </a:rPr>
              <a:t>prestazione </a:t>
            </a:r>
            <a:r>
              <a:rPr lang="it-IT" sz="1800" dirty="0">
                <a:solidFill>
                  <a:schemeClr val="bg1"/>
                </a:solidFill>
                <a:latin typeface="Garamond" panose="02020404030301010803" pitchFamily="18" charset="0"/>
                <a:ea typeface="Times New Roman"/>
                <a:cs typeface="Times New Roman"/>
              </a:rPr>
              <a:t>professionale.</a:t>
            </a:r>
            <a:endParaRPr lang="it-IT" sz="1800" dirty="0" smtClean="0">
              <a:solidFill>
                <a:schemeClr val="bg1"/>
              </a:solidFill>
              <a:latin typeface="Garamond" panose="02020404030301010803" pitchFamily="18" charset="0"/>
              <a:ea typeface="Times New Roman"/>
              <a:cs typeface="Times New Roman"/>
            </a:endParaRPr>
          </a:p>
          <a:p>
            <a:pPr algn="just">
              <a:lnSpc>
                <a:spcPct val="115000"/>
              </a:lnSpc>
              <a:spcAft>
                <a:spcPts val="1000"/>
              </a:spcAft>
              <a:buNone/>
            </a:pPr>
            <a:endParaRPr lang="it-IT" sz="2400" dirty="0">
              <a:solidFill>
                <a:schemeClr val="bg1"/>
              </a:solidFill>
              <a:ea typeface="Calibri"/>
              <a:cs typeface="Times New Roman"/>
            </a:endParaRPr>
          </a:p>
          <a:p>
            <a:endParaRPr lang="it-IT" dirty="0"/>
          </a:p>
        </p:txBody>
      </p:sp>
      <p:pic>
        <p:nvPicPr>
          <p:cNvPr id="4" name="Immagine 3" descr="LogoCPN500.jpg"/>
          <p:cNvPicPr>
            <a:picLocks noChangeAspect="1"/>
          </p:cNvPicPr>
          <p:nvPr/>
        </p:nvPicPr>
        <p:blipFill>
          <a:blip r:embed="rId3"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427984" y="6356350"/>
            <a:ext cx="4716016" cy="365125"/>
          </a:xfrm>
        </p:spPr>
        <p:txBody>
          <a:bodyPr/>
          <a:lstStyle/>
          <a:p>
            <a:r>
              <a:rPr lang="it-IT" dirty="0" smtClean="0"/>
              <a:t>Alessandro Brustia – scuola della Camera Penale di Novara – 20.4.18</a:t>
            </a:r>
            <a:endParaRPr lang="it-IT" dirty="0"/>
          </a:p>
        </p:txBody>
      </p:sp>
    </p:spTree>
    <p:extLst>
      <p:ext uri="{BB962C8B-B14F-4D97-AF65-F5344CB8AC3E}">
        <p14:creationId xmlns:p14="http://schemas.microsoft.com/office/powerpoint/2010/main" val="398374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0357" y="1709936"/>
            <a:ext cx="8229600" cy="1359024"/>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art. 14 Codice deontologico forense</a:t>
            </a: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212976"/>
            <a:ext cx="8147248" cy="2913187"/>
          </a:xfrm>
        </p:spPr>
        <p:txBody>
          <a:bodyPr>
            <a:normAutofit/>
          </a:bodyPr>
          <a:lstStyle/>
          <a:p>
            <a:pPr algn="just">
              <a:lnSpc>
                <a:spcPct val="115000"/>
              </a:lnSpc>
              <a:spcAft>
                <a:spcPts val="1000"/>
              </a:spcAft>
              <a:buNone/>
            </a:pPr>
            <a:r>
              <a:rPr lang="it-IT" sz="3100" dirty="0" smtClean="0">
                <a:solidFill>
                  <a:schemeClr val="bg1"/>
                </a:solidFill>
                <a:latin typeface="Book Antiqua"/>
                <a:ea typeface="Times New Roman"/>
                <a:cs typeface="Times New Roman"/>
              </a:rPr>
              <a:t>«</a:t>
            </a:r>
            <a:r>
              <a:rPr lang="it-IT" sz="3100" dirty="0" smtClean="0">
                <a:solidFill>
                  <a:schemeClr val="bg1"/>
                </a:solidFill>
                <a:latin typeface="Garamond" panose="02020404030301010803" pitchFamily="18" charset="0"/>
                <a:ea typeface="Times New Roman"/>
                <a:cs typeface="Times New Roman"/>
              </a:rPr>
              <a:t>Dovere </a:t>
            </a:r>
            <a:r>
              <a:rPr lang="it-IT" sz="3100" dirty="0">
                <a:solidFill>
                  <a:schemeClr val="bg1"/>
                </a:solidFill>
                <a:latin typeface="Garamond" panose="02020404030301010803" pitchFamily="18" charset="0"/>
                <a:ea typeface="Times New Roman"/>
                <a:cs typeface="Times New Roman"/>
              </a:rPr>
              <a:t>di </a:t>
            </a:r>
            <a:r>
              <a:rPr lang="it-IT" sz="3100" dirty="0" smtClean="0">
                <a:solidFill>
                  <a:schemeClr val="bg1"/>
                </a:solidFill>
                <a:latin typeface="Garamond" panose="02020404030301010803" pitchFamily="18" charset="0"/>
                <a:ea typeface="Times New Roman"/>
                <a:cs typeface="Times New Roman"/>
              </a:rPr>
              <a:t>competenza»</a:t>
            </a:r>
            <a:endParaRPr lang="it-IT" sz="3100" dirty="0">
              <a:solidFill>
                <a:schemeClr val="bg1"/>
              </a:solidFill>
              <a:latin typeface="Garamond" panose="02020404030301010803" pitchFamily="18" charset="0"/>
              <a:ea typeface="Times New Roman"/>
              <a:cs typeface="Times New Roman"/>
            </a:endParaRPr>
          </a:p>
          <a:p>
            <a:pPr algn="just">
              <a:lnSpc>
                <a:spcPct val="115000"/>
              </a:lnSpc>
              <a:spcAft>
                <a:spcPts val="1000"/>
              </a:spcAft>
              <a:buNone/>
            </a:pPr>
            <a:r>
              <a:rPr lang="it-IT" sz="1800" dirty="0" smtClean="0">
                <a:solidFill>
                  <a:schemeClr val="bg1"/>
                </a:solidFill>
                <a:latin typeface="Garamond" panose="02020404030301010803" pitchFamily="18" charset="0"/>
                <a:ea typeface="Times New Roman"/>
                <a:cs typeface="Times New Roman"/>
              </a:rPr>
              <a:t>L’avvocato</a:t>
            </a:r>
            <a:r>
              <a:rPr lang="it-IT" sz="1800" dirty="0">
                <a:solidFill>
                  <a:schemeClr val="bg1"/>
                </a:solidFill>
                <a:latin typeface="Garamond" panose="02020404030301010803" pitchFamily="18" charset="0"/>
                <a:ea typeface="Times New Roman"/>
                <a:cs typeface="Times New Roman"/>
              </a:rPr>
              <a:t>,  al  fine  di  assicurare  la  qualità  delle  prestazioni  professionali, </a:t>
            </a:r>
            <a:r>
              <a:rPr lang="it-IT" sz="1800" dirty="0" smtClean="0">
                <a:solidFill>
                  <a:schemeClr val="bg1"/>
                </a:solidFill>
                <a:latin typeface="Garamond" panose="02020404030301010803" pitchFamily="18" charset="0"/>
                <a:ea typeface="Times New Roman"/>
                <a:cs typeface="Times New Roman"/>
              </a:rPr>
              <a:t>non  </a:t>
            </a:r>
            <a:r>
              <a:rPr lang="it-IT" sz="1800" dirty="0">
                <a:solidFill>
                  <a:schemeClr val="bg1"/>
                </a:solidFill>
                <a:latin typeface="Garamond" panose="02020404030301010803" pitchFamily="18" charset="0"/>
                <a:ea typeface="Times New Roman"/>
                <a:cs typeface="Times New Roman"/>
              </a:rPr>
              <a:t>deve  accettare </a:t>
            </a:r>
            <a:r>
              <a:rPr lang="it-IT" sz="1800" dirty="0" smtClean="0">
                <a:solidFill>
                  <a:schemeClr val="bg1"/>
                </a:solidFill>
                <a:latin typeface="Garamond" panose="02020404030301010803" pitchFamily="18" charset="0"/>
                <a:ea typeface="Times New Roman"/>
                <a:cs typeface="Times New Roman"/>
              </a:rPr>
              <a:t>incarichi </a:t>
            </a:r>
            <a:r>
              <a:rPr lang="it-IT" sz="1800" dirty="0">
                <a:solidFill>
                  <a:schemeClr val="bg1"/>
                </a:solidFill>
                <a:latin typeface="Garamond" panose="02020404030301010803" pitchFamily="18" charset="0"/>
                <a:ea typeface="Times New Roman"/>
                <a:cs typeface="Times New Roman"/>
              </a:rPr>
              <a:t>che non sia in grado di </a:t>
            </a:r>
            <a:r>
              <a:rPr lang="it-IT" sz="1800" dirty="0" smtClean="0">
                <a:solidFill>
                  <a:schemeClr val="bg1"/>
                </a:solidFill>
                <a:latin typeface="Garamond" panose="02020404030301010803" pitchFamily="18" charset="0"/>
                <a:ea typeface="Times New Roman"/>
                <a:cs typeface="Times New Roman"/>
              </a:rPr>
              <a:t>svolgere </a:t>
            </a:r>
            <a:r>
              <a:rPr lang="it-IT" sz="1800" dirty="0">
                <a:solidFill>
                  <a:schemeClr val="bg1"/>
                </a:solidFill>
                <a:latin typeface="Garamond" panose="02020404030301010803" pitchFamily="18" charset="0"/>
                <a:ea typeface="Times New Roman"/>
                <a:cs typeface="Times New Roman"/>
              </a:rPr>
              <a:t>con adeguata competenza</a:t>
            </a:r>
            <a:endParaRPr lang="it-IT" sz="2400" dirty="0">
              <a:solidFill>
                <a:schemeClr val="bg1"/>
              </a:solidFill>
              <a:latin typeface="Garamond" panose="02020404030301010803" pitchFamily="18" charset="0"/>
              <a:ea typeface="Calibri"/>
              <a:cs typeface="Times New Roman"/>
            </a:endParaRPr>
          </a:p>
          <a:p>
            <a:endParaRPr lang="it-IT" dirty="0"/>
          </a:p>
        </p:txBody>
      </p:sp>
      <p:pic>
        <p:nvPicPr>
          <p:cNvPr id="4" name="Immagine 3" descr="LogoCPN500.jpg"/>
          <p:cNvPicPr>
            <a:picLocks noChangeAspect="1"/>
          </p:cNvPicPr>
          <p:nvPr/>
        </p:nvPicPr>
        <p:blipFill>
          <a:blip r:embed="rId3"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427984" y="6356350"/>
            <a:ext cx="4716016" cy="365125"/>
          </a:xfrm>
        </p:spPr>
        <p:txBody>
          <a:bodyPr/>
          <a:lstStyle/>
          <a:p>
            <a:r>
              <a:rPr lang="it-IT" dirty="0" smtClean="0"/>
              <a:t>Alessandro Brustia – scuola della Camera Penale di Novara – 20.4.18</a:t>
            </a:r>
            <a:endParaRPr lang="it-IT" dirty="0"/>
          </a:p>
        </p:txBody>
      </p:sp>
    </p:spTree>
    <p:extLst>
      <p:ext uri="{BB962C8B-B14F-4D97-AF65-F5344CB8AC3E}">
        <p14:creationId xmlns:p14="http://schemas.microsoft.com/office/powerpoint/2010/main" val="268107037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0357" y="1709936"/>
            <a:ext cx="8229600" cy="1359024"/>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art. 26 Codice deontologico forense</a:t>
            </a: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212976"/>
            <a:ext cx="8147248" cy="2913187"/>
          </a:xfrm>
        </p:spPr>
        <p:txBody>
          <a:bodyPr>
            <a:normAutofit fontScale="85000" lnSpcReduction="20000"/>
          </a:bodyPr>
          <a:lstStyle/>
          <a:p>
            <a:pPr algn="just">
              <a:lnSpc>
                <a:spcPct val="115000"/>
              </a:lnSpc>
              <a:spcAft>
                <a:spcPts val="1000"/>
              </a:spcAft>
              <a:buNone/>
            </a:pPr>
            <a:r>
              <a:rPr lang="it-IT" sz="3100" dirty="0" smtClean="0">
                <a:solidFill>
                  <a:schemeClr val="bg1"/>
                </a:solidFill>
                <a:latin typeface="Garamond" panose="02020404030301010803" pitchFamily="18" charset="0"/>
                <a:ea typeface="Times New Roman"/>
                <a:cs typeface="Times New Roman"/>
              </a:rPr>
              <a:t>«Adempimento del mandato»</a:t>
            </a:r>
            <a:endParaRPr lang="it-IT" sz="3100" dirty="0">
              <a:solidFill>
                <a:schemeClr val="bg1"/>
              </a:solidFill>
              <a:latin typeface="Garamond" panose="02020404030301010803" pitchFamily="18" charset="0"/>
              <a:ea typeface="Times New Roman"/>
              <a:cs typeface="Times New Roman"/>
            </a:endParaRPr>
          </a:p>
          <a:p>
            <a:pPr marL="0" indent="0">
              <a:buNone/>
            </a:pPr>
            <a:r>
              <a:rPr lang="it-IT" dirty="0" smtClean="0">
                <a:solidFill>
                  <a:schemeClr val="bg1"/>
                </a:solidFill>
                <a:latin typeface="Garamond" panose="02020404030301010803" pitchFamily="18" charset="0"/>
              </a:rPr>
              <a:t>1. L’accettazione </a:t>
            </a:r>
            <a:r>
              <a:rPr lang="it-IT" dirty="0">
                <a:solidFill>
                  <a:schemeClr val="bg1"/>
                </a:solidFill>
                <a:latin typeface="Garamond" panose="02020404030301010803" pitchFamily="18" charset="0"/>
              </a:rPr>
              <a:t>di un incarico professionale presuppone la competenza a </a:t>
            </a:r>
            <a:r>
              <a:rPr lang="it-IT" dirty="0" smtClean="0">
                <a:solidFill>
                  <a:schemeClr val="bg1"/>
                </a:solidFill>
                <a:latin typeface="Garamond" panose="02020404030301010803" pitchFamily="18" charset="0"/>
              </a:rPr>
              <a:t>svolgerlo […]</a:t>
            </a:r>
          </a:p>
          <a:p>
            <a:pPr marL="0" indent="0">
              <a:buNone/>
            </a:pPr>
            <a:r>
              <a:rPr lang="it-IT" dirty="0" smtClean="0">
                <a:solidFill>
                  <a:schemeClr val="bg1"/>
                </a:solidFill>
                <a:latin typeface="Garamond" panose="02020404030301010803" pitchFamily="18" charset="0"/>
              </a:rPr>
              <a:t>3. Costituisce </a:t>
            </a:r>
            <a:r>
              <a:rPr lang="it-IT" dirty="0">
                <a:solidFill>
                  <a:schemeClr val="bg1"/>
                </a:solidFill>
                <a:latin typeface="Garamond" panose="02020404030301010803" pitchFamily="18" charset="0"/>
              </a:rPr>
              <a:t>violazione dei doveri professionali il mancato, </a:t>
            </a:r>
            <a:r>
              <a:rPr lang="it-IT" dirty="0" smtClean="0">
                <a:solidFill>
                  <a:schemeClr val="bg1"/>
                </a:solidFill>
                <a:latin typeface="Garamond" panose="02020404030301010803" pitchFamily="18" charset="0"/>
              </a:rPr>
              <a:t>ritardato o </a:t>
            </a:r>
            <a:r>
              <a:rPr lang="it-IT" dirty="0">
                <a:solidFill>
                  <a:schemeClr val="bg1"/>
                </a:solidFill>
                <a:latin typeface="Garamond" panose="02020404030301010803" pitchFamily="18" charset="0"/>
              </a:rPr>
              <a:t>negligente compimento di </a:t>
            </a:r>
            <a:r>
              <a:rPr lang="it-IT" dirty="0" smtClean="0">
                <a:solidFill>
                  <a:schemeClr val="bg1"/>
                </a:solidFill>
                <a:latin typeface="Garamond" panose="02020404030301010803" pitchFamily="18" charset="0"/>
              </a:rPr>
              <a:t>atti </a:t>
            </a:r>
            <a:r>
              <a:rPr lang="it-IT" dirty="0">
                <a:solidFill>
                  <a:schemeClr val="bg1"/>
                </a:solidFill>
                <a:latin typeface="Garamond" panose="02020404030301010803" pitchFamily="18" charset="0"/>
              </a:rPr>
              <a:t>inerenti al mandato o alla nomina, quando derivi da non </a:t>
            </a:r>
            <a:r>
              <a:rPr lang="it-IT" dirty="0" smtClean="0">
                <a:solidFill>
                  <a:schemeClr val="bg1"/>
                </a:solidFill>
                <a:latin typeface="Garamond" panose="02020404030301010803" pitchFamily="18" charset="0"/>
              </a:rPr>
              <a:t>scusabile </a:t>
            </a:r>
            <a:r>
              <a:rPr lang="it-IT" dirty="0">
                <a:solidFill>
                  <a:schemeClr val="bg1"/>
                </a:solidFill>
                <a:latin typeface="Garamond" panose="02020404030301010803" pitchFamily="18" charset="0"/>
              </a:rPr>
              <a:t>e rilevante </a:t>
            </a:r>
            <a:r>
              <a:rPr lang="it-IT" dirty="0" smtClean="0">
                <a:solidFill>
                  <a:schemeClr val="bg1"/>
                </a:solidFill>
                <a:latin typeface="Garamond" panose="02020404030301010803" pitchFamily="18" charset="0"/>
              </a:rPr>
              <a:t>trascuratezza </a:t>
            </a:r>
            <a:r>
              <a:rPr lang="it-IT" dirty="0">
                <a:solidFill>
                  <a:schemeClr val="bg1"/>
                </a:solidFill>
                <a:latin typeface="Garamond" panose="02020404030301010803" pitchFamily="18" charset="0"/>
              </a:rPr>
              <a:t>degli </a:t>
            </a:r>
            <a:r>
              <a:rPr lang="it-IT" dirty="0" smtClean="0">
                <a:solidFill>
                  <a:schemeClr val="bg1"/>
                </a:solidFill>
                <a:latin typeface="Garamond" panose="02020404030301010803" pitchFamily="18" charset="0"/>
              </a:rPr>
              <a:t>interessi </a:t>
            </a:r>
            <a:r>
              <a:rPr lang="it-IT" dirty="0">
                <a:solidFill>
                  <a:schemeClr val="bg1"/>
                </a:solidFill>
                <a:latin typeface="Garamond" panose="02020404030301010803" pitchFamily="18" charset="0"/>
              </a:rPr>
              <a:t>della parte assistita</a:t>
            </a:r>
          </a:p>
          <a:p>
            <a:pPr marL="514350" indent="-514350">
              <a:buAutoNum type="arabicPeriod"/>
            </a:pPr>
            <a:endParaRPr lang="it-IT" dirty="0" smtClean="0">
              <a:solidFill>
                <a:schemeClr val="bg1"/>
              </a:solidFill>
              <a:latin typeface="Garamond" panose="02020404030301010803" pitchFamily="18" charset="0"/>
            </a:endParaRPr>
          </a:p>
          <a:p>
            <a:pPr marL="514350" indent="-514350">
              <a:buAutoNum type="arabicPeriod"/>
            </a:pPr>
            <a:endParaRPr lang="it-IT" dirty="0">
              <a:solidFill>
                <a:schemeClr val="bg1"/>
              </a:solidFill>
            </a:endParaRPr>
          </a:p>
        </p:txBody>
      </p:sp>
      <p:pic>
        <p:nvPicPr>
          <p:cNvPr id="4" name="Immagine 3" descr="LogoCPN500.jpg"/>
          <p:cNvPicPr>
            <a:picLocks noChangeAspect="1"/>
          </p:cNvPicPr>
          <p:nvPr/>
        </p:nvPicPr>
        <p:blipFill>
          <a:blip r:embed="rId3"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427984" y="6356350"/>
            <a:ext cx="4716016" cy="365125"/>
          </a:xfrm>
        </p:spPr>
        <p:txBody>
          <a:bodyPr/>
          <a:lstStyle/>
          <a:p>
            <a:r>
              <a:rPr lang="it-IT" dirty="0" smtClean="0"/>
              <a:t>Alessandro Brustia – scuola della Camera Penale di Novara – 20.4.18</a:t>
            </a:r>
            <a:endParaRPr lang="it-IT" dirty="0"/>
          </a:p>
        </p:txBody>
      </p:sp>
    </p:spTree>
    <p:extLst>
      <p:ext uri="{BB962C8B-B14F-4D97-AF65-F5344CB8AC3E}">
        <p14:creationId xmlns:p14="http://schemas.microsoft.com/office/powerpoint/2010/main" val="152537817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0424"/>
            <a:ext cx="8229600" cy="1728192"/>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art. 55 Codice deontologico forense</a:t>
            </a: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2492896"/>
            <a:ext cx="7776864" cy="3633267"/>
          </a:xfrm>
        </p:spPr>
        <p:txBody>
          <a:bodyPr>
            <a:normAutofit fontScale="25000" lnSpcReduction="20000"/>
          </a:bodyPr>
          <a:lstStyle/>
          <a:p>
            <a:pPr algn="just">
              <a:lnSpc>
                <a:spcPct val="115000"/>
              </a:lnSpc>
              <a:spcAft>
                <a:spcPts val="1000"/>
              </a:spcAft>
              <a:buNone/>
            </a:pPr>
            <a:r>
              <a:rPr lang="it-IT" sz="4400" dirty="0" smtClean="0">
                <a:solidFill>
                  <a:schemeClr val="bg1"/>
                </a:solidFill>
                <a:latin typeface="Garamond" panose="02020404030301010803" pitchFamily="18" charset="0"/>
                <a:ea typeface="Times New Roman"/>
                <a:cs typeface="Times New Roman"/>
              </a:rPr>
              <a:t>«Rapporti coi testimoni»</a:t>
            </a:r>
            <a:endParaRPr lang="it-IT" sz="4400" dirty="0">
              <a:solidFill>
                <a:schemeClr val="bg1"/>
              </a:solidFill>
              <a:latin typeface="Garamond" panose="02020404030301010803" pitchFamily="18" charset="0"/>
              <a:ea typeface="Times New Roman"/>
              <a:cs typeface="Times New Roman"/>
            </a:endParaRPr>
          </a:p>
          <a:p>
            <a:pPr marL="0" indent="0">
              <a:buNone/>
            </a:pPr>
            <a:r>
              <a:rPr lang="it-IT" sz="4400" dirty="0" smtClean="0">
                <a:solidFill>
                  <a:schemeClr val="bg1"/>
                </a:solidFill>
                <a:latin typeface="Garamond" panose="02020404030301010803" pitchFamily="18" charset="0"/>
              </a:rPr>
              <a:t>2</a:t>
            </a:r>
            <a:r>
              <a:rPr lang="it-IT" sz="4400" dirty="0">
                <a:solidFill>
                  <a:schemeClr val="bg1"/>
                </a:solidFill>
                <a:latin typeface="Garamond" panose="02020404030301010803" pitchFamily="18" charset="0"/>
              </a:rPr>
              <a:t>.  Il  difensore,  nell’ambito  del  procedimento  penale,  ha  facoltà  di  procedere  ad  investigazioni </a:t>
            </a:r>
            <a:r>
              <a:rPr lang="it-IT" sz="4400" dirty="0" smtClean="0">
                <a:solidFill>
                  <a:schemeClr val="bg1"/>
                </a:solidFill>
                <a:latin typeface="Garamond" panose="02020404030301010803" pitchFamily="18" charset="0"/>
              </a:rPr>
              <a:t>difensive  </a:t>
            </a:r>
            <a:r>
              <a:rPr lang="it-IT" sz="4400" dirty="0">
                <a:solidFill>
                  <a:schemeClr val="bg1"/>
                </a:solidFill>
                <a:latin typeface="Garamond" panose="02020404030301010803" pitchFamily="18" charset="0"/>
              </a:rPr>
              <a:t>nei  modi  e  termini  previsti  dalla  legge  e  nel  rispetto  delle  disposizioni  che  seguono  e  di </a:t>
            </a:r>
            <a:r>
              <a:rPr lang="it-IT" sz="4400" dirty="0" smtClean="0">
                <a:solidFill>
                  <a:schemeClr val="bg1"/>
                </a:solidFill>
                <a:latin typeface="Garamond" panose="02020404030301010803" pitchFamily="18" charset="0"/>
              </a:rPr>
              <a:t>quelle </a:t>
            </a:r>
            <a:r>
              <a:rPr lang="it-IT" sz="4400" dirty="0">
                <a:solidFill>
                  <a:schemeClr val="bg1"/>
                </a:solidFill>
                <a:latin typeface="Garamond" panose="02020404030301010803" pitchFamily="18" charset="0"/>
              </a:rPr>
              <a:t>emanate dall’Autorità Garante per la </a:t>
            </a:r>
            <a:r>
              <a:rPr lang="it-IT" sz="4400" dirty="0" smtClean="0">
                <a:solidFill>
                  <a:schemeClr val="bg1"/>
                </a:solidFill>
                <a:latin typeface="Garamond" panose="02020404030301010803" pitchFamily="18" charset="0"/>
              </a:rPr>
              <a:t>protezione </a:t>
            </a:r>
            <a:r>
              <a:rPr lang="it-IT" sz="4400" dirty="0">
                <a:solidFill>
                  <a:schemeClr val="bg1"/>
                </a:solidFill>
                <a:latin typeface="Garamond" panose="02020404030301010803" pitchFamily="18" charset="0"/>
              </a:rPr>
              <a:t>dei dati personali.</a:t>
            </a:r>
          </a:p>
          <a:p>
            <a:pPr marL="0" indent="0">
              <a:buNone/>
            </a:pPr>
            <a:r>
              <a:rPr lang="it-IT" sz="4400" dirty="0">
                <a:solidFill>
                  <a:schemeClr val="bg1"/>
                </a:solidFill>
                <a:latin typeface="Garamond" panose="02020404030301010803" pitchFamily="18" charset="0"/>
              </a:rPr>
              <a:t>3.  Il  difensore  deve  mantenere  il  segreto  sugli  atti  delle  investigazioni  difensive  e  sul  loro </a:t>
            </a:r>
            <a:r>
              <a:rPr lang="it-IT" sz="4400" dirty="0" smtClean="0">
                <a:solidFill>
                  <a:schemeClr val="bg1"/>
                </a:solidFill>
                <a:latin typeface="Garamond" panose="02020404030301010803" pitchFamily="18" charset="0"/>
              </a:rPr>
              <a:t>contenuto</a:t>
            </a:r>
            <a:r>
              <a:rPr lang="it-IT" sz="4400" dirty="0">
                <a:solidFill>
                  <a:schemeClr val="bg1"/>
                </a:solidFill>
                <a:latin typeface="Garamond" panose="02020404030301010803" pitchFamily="18" charset="0"/>
              </a:rPr>
              <a:t>,  finché  non  ne  faccia  uso  nel  procedimento,  salva  la  rivelazione  per  giusta  causa </a:t>
            </a:r>
            <a:r>
              <a:rPr lang="it-IT" sz="4400" dirty="0" smtClean="0">
                <a:solidFill>
                  <a:schemeClr val="bg1"/>
                </a:solidFill>
                <a:latin typeface="Garamond" panose="02020404030301010803" pitchFamily="18" charset="0"/>
              </a:rPr>
              <a:t>nell’interesse </a:t>
            </a:r>
            <a:r>
              <a:rPr lang="it-IT" sz="4400" dirty="0">
                <a:solidFill>
                  <a:schemeClr val="bg1"/>
                </a:solidFill>
                <a:latin typeface="Garamond" panose="02020404030301010803" pitchFamily="18" charset="0"/>
              </a:rPr>
              <a:t>della parte assistita.</a:t>
            </a:r>
          </a:p>
          <a:p>
            <a:pPr marL="0" indent="0">
              <a:buNone/>
            </a:pPr>
            <a:r>
              <a:rPr lang="it-IT" sz="4400" dirty="0">
                <a:solidFill>
                  <a:schemeClr val="bg1"/>
                </a:solidFill>
                <a:latin typeface="Garamond" panose="02020404030301010803" pitchFamily="18" charset="0"/>
              </a:rPr>
              <a:t>4. </a:t>
            </a:r>
            <a:r>
              <a:rPr lang="it-IT" sz="4400" dirty="0" smtClean="0">
                <a:solidFill>
                  <a:schemeClr val="bg1"/>
                </a:solidFill>
                <a:latin typeface="Garamond" panose="02020404030301010803" pitchFamily="18" charset="0"/>
              </a:rPr>
              <a:t>Ne </a:t>
            </a:r>
            <a:r>
              <a:rPr lang="it-IT" sz="4400" dirty="0" err="1" smtClean="0">
                <a:solidFill>
                  <a:schemeClr val="bg1"/>
                </a:solidFill>
                <a:latin typeface="Garamond" panose="02020404030301010803" pitchFamily="18" charset="0"/>
              </a:rPr>
              <a:t>lcaso</a:t>
            </a:r>
            <a:r>
              <a:rPr lang="it-IT" sz="4400" dirty="0" smtClean="0">
                <a:solidFill>
                  <a:schemeClr val="bg1"/>
                </a:solidFill>
                <a:latin typeface="Garamond" panose="02020404030301010803" pitchFamily="18" charset="0"/>
              </a:rPr>
              <a:t> </a:t>
            </a:r>
            <a:r>
              <a:rPr lang="it-IT" sz="4400" dirty="0">
                <a:solidFill>
                  <a:schemeClr val="bg1"/>
                </a:solidFill>
                <a:latin typeface="Garamond" panose="02020404030301010803" pitchFamily="18" charset="0"/>
              </a:rPr>
              <a:t>in cui il difensore si avvalga di sostituti, collaboratori, investigatori privati autorizzati e </a:t>
            </a:r>
            <a:r>
              <a:rPr lang="it-IT" sz="4400" dirty="0" smtClean="0">
                <a:solidFill>
                  <a:schemeClr val="bg1"/>
                </a:solidFill>
                <a:latin typeface="Garamond" panose="02020404030301010803" pitchFamily="18" charset="0"/>
              </a:rPr>
              <a:t>consulenti  </a:t>
            </a:r>
            <a:r>
              <a:rPr lang="it-IT" sz="4400" dirty="0">
                <a:solidFill>
                  <a:schemeClr val="bg1"/>
                </a:solidFill>
                <a:latin typeface="Garamond" panose="02020404030301010803" pitchFamily="18" charset="0"/>
              </a:rPr>
              <a:t>tecnici,  può  fornire  agli  stessi  tutte  le  informazioni  e  i  documenti  necessari  per </a:t>
            </a:r>
            <a:r>
              <a:rPr lang="it-IT" sz="4400" dirty="0" smtClean="0">
                <a:solidFill>
                  <a:schemeClr val="bg1"/>
                </a:solidFill>
                <a:latin typeface="Garamond" panose="02020404030301010803" pitchFamily="18" charset="0"/>
              </a:rPr>
              <a:t>l’espletamento </a:t>
            </a:r>
            <a:r>
              <a:rPr lang="it-IT" sz="4400" dirty="0">
                <a:solidFill>
                  <a:schemeClr val="bg1"/>
                </a:solidFill>
                <a:latin typeface="Garamond" panose="02020404030301010803" pitchFamily="18" charset="0"/>
              </a:rPr>
              <a:t>dell’incarico, anche nella ipotesi di </a:t>
            </a:r>
            <a:r>
              <a:rPr lang="it-IT" sz="4400" dirty="0" smtClean="0">
                <a:solidFill>
                  <a:schemeClr val="bg1"/>
                </a:solidFill>
                <a:latin typeface="Garamond" panose="02020404030301010803" pitchFamily="18" charset="0"/>
              </a:rPr>
              <a:t>segretazione </a:t>
            </a:r>
            <a:r>
              <a:rPr lang="it-IT" sz="4400" dirty="0">
                <a:solidFill>
                  <a:schemeClr val="bg1"/>
                </a:solidFill>
                <a:latin typeface="Garamond" panose="02020404030301010803" pitchFamily="18" charset="0"/>
              </a:rPr>
              <a:t>degli atti, imponendo il vincolo del </a:t>
            </a:r>
            <a:r>
              <a:rPr lang="it-IT" sz="4400" dirty="0" smtClean="0">
                <a:solidFill>
                  <a:schemeClr val="bg1"/>
                </a:solidFill>
                <a:latin typeface="Garamond" panose="02020404030301010803" pitchFamily="18" charset="0"/>
              </a:rPr>
              <a:t>segreto </a:t>
            </a:r>
            <a:r>
              <a:rPr lang="it-IT" sz="4400" dirty="0">
                <a:solidFill>
                  <a:schemeClr val="bg1"/>
                </a:solidFill>
                <a:latin typeface="Garamond" panose="02020404030301010803" pitchFamily="18" charset="0"/>
              </a:rPr>
              <a:t>e l’obbligo di comunicare esclusivamente a lui i risultati dell’attività.</a:t>
            </a:r>
          </a:p>
          <a:p>
            <a:pPr marL="0" indent="0">
              <a:buNone/>
            </a:pPr>
            <a:r>
              <a:rPr lang="it-IT" sz="4400" dirty="0">
                <a:solidFill>
                  <a:schemeClr val="bg1"/>
                </a:solidFill>
                <a:latin typeface="Garamond" panose="02020404030301010803" pitchFamily="18" charset="0"/>
              </a:rPr>
              <a:t>5.   Il   difensore   deve   conservare   scrupolosamente   e   riservatamente   la   documentazione   delle </a:t>
            </a:r>
            <a:r>
              <a:rPr lang="it-IT" sz="4400" dirty="0" smtClean="0">
                <a:solidFill>
                  <a:schemeClr val="bg1"/>
                </a:solidFill>
                <a:latin typeface="Garamond" panose="02020404030301010803" pitchFamily="18" charset="0"/>
              </a:rPr>
              <a:t>investigazioni </a:t>
            </a:r>
            <a:r>
              <a:rPr lang="it-IT" sz="4400" dirty="0">
                <a:solidFill>
                  <a:schemeClr val="bg1"/>
                </a:solidFill>
                <a:latin typeface="Garamond" panose="02020404030301010803" pitchFamily="18" charset="0"/>
              </a:rPr>
              <a:t>difensive per tutto il </a:t>
            </a:r>
            <a:r>
              <a:rPr lang="it-IT" sz="4400" dirty="0" smtClean="0">
                <a:solidFill>
                  <a:schemeClr val="bg1"/>
                </a:solidFill>
                <a:latin typeface="Garamond" panose="02020404030301010803" pitchFamily="18" charset="0"/>
              </a:rPr>
              <a:t>tempo </a:t>
            </a:r>
            <a:r>
              <a:rPr lang="it-IT" sz="4400" dirty="0">
                <a:solidFill>
                  <a:schemeClr val="bg1"/>
                </a:solidFill>
                <a:latin typeface="Garamond" panose="02020404030301010803" pitchFamily="18" charset="0"/>
              </a:rPr>
              <a:t>necessario o utile all’esercizio della difesa.</a:t>
            </a:r>
          </a:p>
          <a:p>
            <a:pPr marL="0" indent="0">
              <a:buNone/>
            </a:pPr>
            <a:r>
              <a:rPr lang="it-IT" sz="4400" dirty="0">
                <a:solidFill>
                  <a:schemeClr val="bg1"/>
                </a:solidFill>
                <a:latin typeface="Garamond" panose="02020404030301010803" pitchFamily="18" charset="0"/>
              </a:rPr>
              <a:t>6. Gli </a:t>
            </a:r>
            <a:r>
              <a:rPr lang="it-IT" sz="4400" dirty="0" smtClean="0">
                <a:solidFill>
                  <a:schemeClr val="bg1"/>
                </a:solidFill>
                <a:latin typeface="Garamond" panose="02020404030301010803" pitchFamily="18" charset="0"/>
              </a:rPr>
              <a:t>avvisi che </a:t>
            </a:r>
            <a:r>
              <a:rPr lang="it-IT" sz="4400" dirty="0">
                <a:solidFill>
                  <a:schemeClr val="bg1"/>
                </a:solidFill>
                <a:latin typeface="Garamond" panose="02020404030301010803" pitchFamily="18" charset="0"/>
              </a:rPr>
              <a:t>il difensore e gli altri soggetti eventualmente da lui delegati sono tenuti a dare per </a:t>
            </a:r>
            <a:r>
              <a:rPr lang="it-IT" sz="4400" dirty="0" smtClean="0">
                <a:solidFill>
                  <a:schemeClr val="bg1"/>
                </a:solidFill>
                <a:latin typeface="Garamond" panose="02020404030301010803" pitchFamily="18" charset="0"/>
              </a:rPr>
              <a:t>legge </a:t>
            </a:r>
            <a:r>
              <a:rPr lang="it-IT" sz="4400" dirty="0">
                <a:solidFill>
                  <a:schemeClr val="bg1"/>
                </a:solidFill>
                <a:latin typeface="Garamond" panose="02020404030301010803" pitchFamily="18" charset="0"/>
              </a:rPr>
              <a:t>alle persone interpellate ai fini delle investigazioni, devono essere documentati per iscritto.</a:t>
            </a:r>
          </a:p>
          <a:p>
            <a:pPr marL="0" indent="0">
              <a:buNone/>
            </a:pPr>
            <a:r>
              <a:rPr lang="it-IT" sz="4400" dirty="0">
                <a:solidFill>
                  <a:schemeClr val="bg1"/>
                </a:solidFill>
                <a:latin typeface="Garamond" panose="02020404030301010803" pitchFamily="18" charset="0"/>
              </a:rPr>
              <a:t>7.  Il  difensore  e  gli  altri  soggetti  da  lui  eventualmente  delegati  non  devono  corrispondere  alle </a:t>
            </a:r>
            <a:r>
              <a:rPr lang="it-IT" sz="4400" dirty="0" smtClean="0">
                <a:solidFill>
                  <a:schemeClr val="bg1"/>
                </a:solidFill>
                <a:latin typeface="Garamond" panose="02020404030301010803" pitchFamily="18" charset="0"/>
              </a:rPr>
              <a:t>persone</a:t>
            </a:r>
            <a:r>
              <a:rPr lang="it-IT" sz="4400" dirty="0">
                <a:solidFill>
                  <a:schemeClr val="bg1"/>
                </a:solidFill>
                <a:latin typeface="Garamond" panose="02020404030301010803" pitchFamily="18" charset="0"/>
              </a:rPr>
              <a:t>, interpellate ai fini delle investigazioni, compensi o indennità sotto qualsiasi forma, salva la </a:t>
            </a:r>
            <a:r>
              <a:rPr lang="it-IT" sz="4400" dirty="0" smtClean="0">
                <a:solidFill>
                  <a:schemeClr val="bg1"/>
                </a:solidFill>
                <a:latin typeface="Garamond" panose="02020404030301010803" pitchFamily="18" charset="0"/>
              </a:rPr>
              <a:t>facoltà </a:t>
            </a:r>
            <a:r>
              <a:rPr lang="it-IT" sz="4400" dirty="0">
                <a:solidFill>
                  <a:schemeClr val="bg1"/>
                </a:solidFill>
                <a:latin typeface="Garamond" panose="02020404030301010803" pitchFamily="18" charset="0"/>
              </a:rPr>
              <a:t>di provvedere al rimborso delle sole spese </a:t>
            </a:r>
            <a:r>
              <a:rPr lang="it-IT" sz="4400" dirty="0" smtClean="0">
                <a:solidFill>
                  <a:schemeClr val="bg1"/>
                </a:solidFill>
                <a:latin typeface="Garamond" panose="02020404030301010803" pitchFamily="18" charset="0"/>
              </a:rPr>
              <a:t>documentate</a:t>
            </a:r>
            <a:r>
              <a:rPr lang="it-IT" sz="4400" dirty="0">
                <a:solidFill>
                  <a:schemeClr val="bg1"/>
                </a:solidFill>
                <a:latin typeface="Garamond" panose="02020404030301010803" pitchFamily="18" charset="0"/>
              </a:rPr>
              <a:t>.</a:t>
            </a:r>
          </a:p>
          <a:p>
            <a:pPr marL="0" indent="0">
              <a:buNone/>
            </a:pPr>
            <a:r>
              <a:rPr lang="it-IT" sz="4400" dirty="0">
                <a:solidFill>
                  <a:schemeClr val="bg1"/>
                </a:solidFill>
                <a:latin typeface="Garamond" panose="02020404030301010803" pitchFamily="18" charset="0"/>
              </a:rPr>
              <a:t>8.  Per  conferire  con  la  persona  offesa  dal  reato,  assumere  informazioni  dalla  stessa  o  richiedere </a:t>
            </a:r>
            <a:r>
              <a:rPr lang="it-IT" sz="4400" dirty="0" smtClean="0">
                <a:solidFill>
                  <a:schemeClr val="bg1"/>
                </a:solidFill>
                <a:latin typeface="Garamond" panose="02020404030301010803" pitchFamily="18" charset="0"/>
              </a:rPr>
              <a:t>dichiarazioni  </a:t>
            </a:r>
            <a:r>
              <a:rPr lang="it-IT" sz="4400" dirty="0">
                <a:solidFill>
                  <a:schemeClr val="bg1"/>
                </a:solidFill>
                <a:latin typeface="Garamond" panose="02020404030301010803" pitchFamily="18" charset="0"/>
              </a:rPr>
              <a:t>scritte,  il  difensore  deve  procedere  con  invito  scritto,  previo  avviso  all’eventuale </a:t>
            </a:r>
            <a:r>
              <a:rPr lang="it-IT" sz="4400" dirty="0" smtClean="0">
                <a:solidFill>
                  <a:schemeClr val="bg1"/>
                </a:solidFill>
                <a:latin typeface="Garamond" panose="02020404030301010803" pitchFamily="18" charset="0"/>
              </a:rPr>
              <a:t>difensore </a:t>
            </a:r>
            <a:r>
              <a:rPr lang="it-IT" sz="4400" dirty="0">
                <a:solidFill>
                  <a:schemeClr val="bg1"/>
                </a:solidFill>
                <a:latin typeface="Garamond" panose="02020404030301010803" pitchFamily="18" charset="0"/>
              </a:rPr>
              <a:t>della stessa persona offesa, se </a:t>
            </a:r>
            <a:r>
              <a:rPr lang="it-IT" sz="4400" dirty="0" smtClean="0">
                <a:solidFill>
                  <a:schemeClr val="bg1"/>
                </a:solidFill>
                <a:latin typeface="Garamond" panose="02020404030301010803" pitchFamily="18" charset="0"/>
              </a:rPr>
              <a:t>conosciuto</a:t>
            </a:r>
            <a:r>
              <a:rPr lang="it-IT" sz="4400" dirty="0">
                <a:solidFill>
                  <a:schemeClr val="bg1"/>
                </a:solidFill>
                <a:latin typeface="Garamond" panose="02020404030301010803" pitchFamily="18" charset="0"/>
              </a:rPr>
              <a:t>; in ogni caso nell’invito è indicata l’opportunità </a:t>
            </a:r>
            <a:r>
              <a:rPr lang="it-IT" sz="4400" dirty="0" smtClean="0">
                <a:solidFill>
                  <a:schemeClr val="bg1"/>
                </a:solidFill>
                <a:latin typeface="Garamond" panose="02020404030301010803" pitchFamily="18" charset="0"/>
              </a:rPr>
              <a:t>che </a:t>
            </a:r>
            <a:r>
              <a:rPr lang="it-IT" sz="4400" dirty="0">
                <a:solidFill>
                  <a:schemeClr val="bg1"/>
                </a:solidFill>
                <a:latin typeface="Garamond" panose="02020404030301010803" pitchFamily="18" charset="0"/>
              </a:rPr>
              <a:t>la persona provveda a consultare un difensore perché intervenga all’atto.</a:t>
            </a:r>
          </a:p>
          <a:p>
            <a:pPr marL="0" indent="0">
              <a:buNone/>
            </a:pPr>
            <a:r>
              <a:rPr lang="it-IT" sz="4400" dirty="0">
                <a:solidFill>
                  <a:schemeClr val="bg1"/>
                </a:solidFill>
                <a:latin typeface="Garamond" panose="02020404030301010803" pitchFamily="18" charset="0"/>
              </a:rPr>
              <a:t>9.  Il difensore deve informare i prossimi congiunti della persona imputata o sottoposta ad indagini della facoltà di </a:t>
            </a:r>
            <a:r>
              <a:rPr lang="it-IT" sz="4400" dirty="0" smtClean="0">
                <a:solidFill>
                  <a:schemeClr val="bg1"/>
                </a:solidFill>
                <a:latin typeface="Garamond" panose="02020404030301010803" pitchFamily="18" charset="0"/>
              </a:rPr>
              <a:t>astenersi </a:t>
            </a:r>
            <a:r>
              <a:rPr lang="it-IT" sz="4400" dirty="0">
                <a:solidFill>
                  <a:schemeClr val="bg1"/>
                </a:solidFill>
                <a:latin typeface="Garamond" panose="02020404030301010803" pitchFamily="18" charset="0"/>
              </a:rPr>
              <a:t>dal rispondere, specificando che, qualora non intendano avvalersene, sono </a:t>
            </a:r>
            <a:r>
              <a:rPr lang="it-IT" sz="4400" dirty="0" smtClean="0">
                <a:solidFill>
                  <a:schemeClr val="bg1"/>
                </a:solidFill>
                <a:latin typeface="Garamond" panose="02020404030301010803" pitchFamily="18" charset="0"/>
              </a:rPr>
              <a:t> obbligati </a:t>
            </a:r>
            <a:r>
              <a:rPr lang="it-IT" sz="4400" dirty="0">
                <a:solidFill>
                  <a:schemeClr val="bg1"/>
                </a:solidFill>
                <a:latin typeface="Garamond" panose="02020404030301010803" pitchFamily="18" charset="0"/>
              </a:rPr>
              <a:t>a riferire la verità.</a:t>
            </a:r>
          </a:p>
          <a:p>
            <a:pPr marL="0" indent="0">
              <a:buNone/>
            </a:pPr>
            <a:r>
              <a:rPr lang="it-IT" sz="4400" dirty="0">
                <a:solidFill>
                  <a:schemeClr val="bg1"/>
                </a:solidFill>
                <a:latin typeface="Garamond" panose="02020404030301010803" pitchFamily="18" charset="0"/>
              </a:rPr>
              <a:t>10. Il difensore deve documentare in forma integrale le informazioni assunte; quando è disposta la </a:t>
            </a:r>
            <a:r>
              <a:rPr lang="it-IT" sz="4400" dirty="0" smtClean="0">
                <a:solidFill>
                  <a:schemeClr val="bg1"/>
                </a:solidFill>
                <a:latin typeface="Garamond" panose="02020404030301010803" pitchFamily="18" charset="0"/>
              </a:rPr>
              <a:t> riproduzione</a:t>
            </a:r>
            <a:r>
              <a:rPr lang="it-IT" sz="4400" dirty="0">
                <a:solidFill>
                  <a:schemeClr val="bg1"/>
                </a:solidFill>
                <a:latin typeface="Garamond" panose="02020404030301010803" pitchFamily="18" charset="0"/>
              </a:rPr>
              <a:t>, anche fonografica, le </a:t>
            </a:r>
            <a:r>
              <a:rPr lang="it-IT" sz="4400" dirty="0" smtClean="0">
                <a:solidFill>
                  <a:schemeClr val="bg1"/>
                </a:solidFill>
                <a:latin typeface="Garamond" panose="02020404030301010803" pitchFamily="18" charset="0"/>
              </a:rPr>
              <a:t>informazioni </a:t>
            </a:r>
            <a:r>
              <a:rPr lang="it-IT" sz="4400" dirty="0">
                <a:solidFill>
                  <a:schemeClr val="bg1"/>
                </a:solidFill>
                <a:latin typeface="Garamond" panose="02020404030301010803" pitchFamily="18" charset="0"/>
              </a:rPr>
              <a:t>possono essere documentate in forma riassuntiva.</a:t>
            </a:r>
          </a:p>
          <a:p>
            <a:pPr marL="0" indent="0">
              <a:buNone/>
            </a:pPr>
            <a:r>
              <a:rPr lang="it-IT" sz="4400" dirty="0">
                <a:solidFill>
                  <a:schemeClr val="bg1"/>
                </a:solidFill>
                <a:latin typeface="Garamond" panose="02020404030301010803" pitchFamily="18" charset="0"/>
              </a:rPr>
              <a:t>11.  Il  difensore  non  deve  consegnare  copia  o  estratto  del  verbale  alla  persona  che  ha  reso </a:t>
            </a:r>
            <a:r>
              <a:rPr lang="it-IT" sz="4400" dirty="0" smtClean="0">
                <a:solidFill>
                  <a:schemeClr val="bg1"/>
                </a:solidFill>
                <a:latin typeface="Garamond" panose="02020404030301010803" pitchFamily="18" charset="0"/>
              </a:rPr>
              <a:t>informazioni</a:t>
            </a:r>
            <a:r>
              <a:rPr lang="it-IT" sz="4400" dirty="0">
                <a:solidFill>
                  <a:schemeClr val="bg1"/>
                </a:solidFill>
                <a:latin typeface="Garamond" panose="02020404030301010803" pitchFamily="18" charset="0"/>
              </a:rPr>
              <a:t>, né al suo difensore.</a:t>
            </a:r>
          </a:p>
          <a:p>
            <a:pPr marL="0" indent="0">
              <a:buNone/>
            </a:pPr>
            <a:endParaRPr lang="it-IT" dirty="0" smtClean="0">
              <a:solidFill>
                <a:schemeClr val="bg1"/>
              </a:solidFill>
            </a:endParaRPr>
          </a:p>
          <a:p>
            <a:pPr marL="514350" indent="-514350">
              <a:buAutoNum type="arabicPeriod"/>
            </a:pPr>
            <a:endParaRPr lang="it-IT" dirty="0">
              <a:solidFill>
                <a:schemeClr val="bg1"/>
              </a:solidFill>
            </a:endParaRPr>
          </a:p>
        </p:txBody>
      </p:sp>
      <p:pic>
        <p:nvPicPr>
          <p:cNvPr id="4" name="Immagine 3" descr="LogoCPN500.jpg"/>
          <p:cNvPicPr>
            <a:picLocks noChangeAspect="1"/>
          </p:cNvPicPr>
          <p:nvPr/>
        </p:nvPicPr>
        <p:blipFill>
          <a:blip r:embed="rId3"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427984" y="6356350"/>
            <a:ext cx="4716016" cy="365125"/>
          </a:xfrm>
        </p:spPr>
        <p:txBody>
          <a:bodyPr/>
          <a:lstStyle/>
          <a:p>
            <a:r>
              <a:rPr lang="it-IT" dirty="0" smtClean="0"/>
              <a:t>Alessandro Brustia – scuola della Camera Penale di Novara – 20.4.18</a:t>
            </a:r>
            <a:endParaRPr lang="it-IT" dirty="0"/>
          </a:p>
        </p:txBody>
      </p:sp>
    </p:spTree>
    <p:extLst>
      <p:ext uri="{BB962C8B-B14F-4D97-AF65-F5344CB8AC3E}">
        <p14:creationId xmlns:p14="http://schemas.microsoft.com/office/powerpoint/2010/main" val="3850891250"/>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Le indagini difensive</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356992"/>
            <a:ext cx="8147248" cy="2769171"/>
          </a:xfrm>
        </p:spPr>
        <p:txBody>
          <a:bodyPr>
            <a:normAutofit/>
          </a:bodyPr>
          <a:lstStyle/>
          <a:p>
            <a:r>
              <a:rPr lang="it-IT" dirty="0" smtClean="0">
                <a:solidFill>
                  <a:schemeClr val="bg1"/>
                </a:solidFill>
                <a:latin typeface="Garamond" pitchFamily="18" charset="0"/>
              </a:rPr>
              <a:t>Perché farle?</a:t>
            </a:r>
          </a:p>
          <a:p>
            <a:r>
              <a:rPr lang="it-IT" dirty="0" smtClean="0">
                <a:solidFill>
                  <a:schemeClr val="bg1"/>
                </a:solidFill>
                <a:latin typeface="Garamond" pitchFamily="18" charset="0"/>
              </a:rPr>
              <a:t>Quando farle?</a:t>
            </a:r>
          </a:p>
          <a:p>
            <a:r>
              <a:rPr lang="it-IT" dirty="0" smtClean="0">
                <a:solidFill>
                  <a:schemeClr val="bg1"/>
                </a:solidFill>
                <a:latin typeface="Garamond" pitchFamily="18" charset="0"/>
              </a:rPr>
              <a:t>Come, con quali strumenti e con quali limiti farle?</a:t>
            </a:r>
            <a:r>
              <a:rPr lang="it-IT" dirty="0">
                <a:latin typeface="Garamond" pitchFamily="18" charset="0"/>
              </a:rPr>
              <a:t/>
            </a:r>
            <a:br>
              <a:rPr lang="it-IT" dirty="0">
                <a:latin typeface="Garamond" pitchFamily="18" charset="0"/>
              </a:rPr>
            </a:b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Le indagini difensive</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789040"/>
            <a:ext cx="8147248" cy="2337123"/>
          </a:xfrm>
        </p:spPr>
        <p:txBody>
          <a:bodyPr>
            <a:normAutofit/>
          </a:bodyPr>
          <a:lstStyle/>
          <a:p>
            <a:r>
              <a:rPr lang="it-IT" dirty="0" smtClean="0">
                <a:solidFill>
                  <a:schemeClr val="bg1"/>
                </a:solidFill>
                <a:latin typeface="Garamond" pitchFamily="18" charset="0"/>
              </a:rPr>
              <a:t>Come si fanno in pratica le indagini difensive?</a:t>
            </a:r>
          </a:p>
          <a:p>
            <a:r>
              <a:rPr lang="it-IT" dirty="0" err="1" smtClean="0">
                <a:solidFill>
                  <a:schemeClr val="bg1"/>
                </a:solidFill>
                <a:latin typeface="Garamond" pitchFamily="18" charset="0"/>
              </a:rPr>
              <a:t>Tips</a:t>
            </a:r>
            <a:r>
              <a:rPr lang="it-IT" dirty="0" smtClean="0">
                <a:solidFill>
                  <a:schemeClr val="bg1"/>
                </a:solidFill>
                <a:latin typeface="Garamond" pitchFamily="18" charset="0"/>
              </a:rPr>
              <a:t> &amp; </a:t>
            </a:r>
            <a:r>
              <a:rPr lang="it-IT" dirty="0" err="1" smtClean="0">
                <a:solidFill>
                  <a:schemeClr val="bg1"/>
                </a:solidFill>
                <a:latin typeface="Garamond" pitchFamily="18" charset="0"/>
              </a:rPr>
              <a:t>tricks</a:t>
            </a:r>
            <a:r>
              <a:rPr lang="it-IT" dirty="0">
                <a:latin typeface="Garamond" pitchFamily="18" charset="0"/>
              </a:rPr>
              <a:t/>
            </a:r>
            <a:br>
              <a:rPr lang="it-IT" dirty="0">
                <a:latin typeface="Garamond" pitchFamily="18" charset="0"/>
              </a:rPr>
            </a:b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92247076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916832"/>
            <a:ext cx="8229600" cy="1143000"/>
          </a:xfrm>
        </p:spPr>
        <p:txBody>
          <a:bodyPr>
            <a:noAutofit/>
          </a:bodyPr>
          <a:lstStyle/>
          <a:p>
            <a:r>
              <a:rPr lang="it-IT" dirty="0" smtClean="0">
                <a:solidFill>
                  <a:schemeClr val="bg1"/>
                </a:solidFill>
                <a:latin typeface="Garamond" pitchFamily="18" charset="0"/>
              </a:rPr>
              <a:t/>
            </a:r>
            <a:br>
              <a:rPr lang="it-IT" dirty="0" smtClean="0">
                <a:solidFill>
                  <a:schemeClr val="bg1"/>
                </a:solidFill>
                <a:latin typeface="Garamond" pitchFamily="18" charset="0"/>
              </a:rPr>
            </a:br>
            <a:r>
              <a:rPr lang="it-IT" dirty="0" smtClean="0">
                <a:solidFill>
                  <a:schemeClr val="bg1"/>
                </a:solidFill>
                <a:latin typeface="Garamond" pitchFamily="18" charset="0"/>
              </a:rPr>
              <a:t>Le indagini difensive</a:t>
            </a:r>
            <a:br>
              <a:rPr lang="it-IT" dirty="0" smtClean="0">
                <a:solidFill>
                  <a:schemeClr val="bg1"/>
                </a:solidFill>
                <a:latin typeface="Garamond" pitchFamily="18" charset="0"/>
              </a:rPr>
            </a:br>
            <a:endParaRPr lang="it-IT" dirty="0">
              <a:solidFill>
                <a:schemeClr val="bg1"/>
              </a:solidFill>
              <a:latin typeface="Garamond" pitchFamily="18" charset="0"/>
            </a:endParaRPr>
          </a:p>
        </p:txBody>
      </p:sp>
      <p:sp>
        <p:nvSpPr>
          <p:cNvPr id="3" name="Segnaposto contenuto 2"/>
          <p:cNvSpPr>
            <a:spLocks noGrp="1"/>
          </p:cNvSpPr>
          <p:nvPr>
            <p:ph idx="1"/>
          </p:nvPr>
        </p:nvSpPr>
        <p:spPr>
          <a:xfrm>
            <a:off x="539552" y="3789040"/>
            <a:ext cx="8147248" cy="2337123"/>
          </a:xfrm>
        </p:spPr>
        <p:txBody>
          <a:bodyPr>
            <a:normAutofit/>
          </a:bodyPr>
          <a:lstStyle/>
          <a:p>
            <a:pPr marL="0" indent="0">
              <a:buNone/>
            </a:pPr>
            <a:r>
              <a:rPr lang="it-IT" dirty="0" smtClean="0">
                <a:solidFill>
                  <a:schemeClr val="bg1"/>
                </a:solidFill>
                <a:latin typeface="Garamond" pitchFamily="18" charset="0"/>
              </a:rPr>
              <a:t>Qualche caso pratico per capire come, nella pratica, è possibile avvalersi delle indagini difensive</a:t>
            </a:r>
            <a:endParaRPr lang="it-IT" dirty="0">
              <a:latin typeface="Garamond" pitchFamily="18" charset="0"/>
            </a:endParaRPr>
          </a:p>
        </p:txBody>
      </p:sp>
      <p:pic>
        <p:nvPicPr>
          <p:cNvPr id="4" name="Immagine 3" descr="LogoCPN500.jpg"/>
          <p:cNvPicPr>
            <a:picLocks noChangeAspect="1"/>
          </p:cNvPicPr>
          <p:nvPr/>
        </p:nvPicPr>
        <p:blipFill>
          <a:blip r:embed="rId2" cstate="print"/>
          <a:stretch>
            <a:fillRect/>
          </a:stretch>
        </p:blipFill>
        <p:spPr>
          <a:xfrm>
            <a:off x="323528" y="0"/>
            <a:ext cx="1916832" cy="1916832"/>
          </a:xfrm>
          <a:prstGeom prst="rect">
            <a:avLst/>
          </a:prstGeom>
        </p:spPr>
      </p:pic>
      <p:sp>
        <p:nvSpPr>
          <p:cNvPr id="5" name="Segnaposto piè di pagina 4"/>
          <p:cNvSpPr>
            <a:spLocks noGrp="1"/>
          </p:cNvSpPr>
          <p:nvPr>
            <p:ph type="ftr" sz="quarter" idx="11"/>
          </p:nvPr>
        </p:nvSpPr>
        <p:spPr>
          <a:xfrm>
            <a:off x="4644008" y="6356350"/>
            <a:ext cx="4499992" cy="365125"/>
          </a:xfrm>
        </p:spPr>
        <p:txBody>
          <a:bodyPr/>
          <a:lstStyle/>
          <a:p>
            <a:r>
              <a:rPr lang="it-IT" dirty="0"/>
              <a:t>Alessandro Brustia – scuola della Camera Penale di Novara – 20.4.18</a:t>
            </a:r>
          </a:p>
          <a:p>
            <a:endParaRPr lang="it-IT" dirty="0"/>
          </a:p>
        </p:txBody>
      </p:sp>
    </p:spTree>
    <p:extLst>
      <p:ext uri="{BB962C8B-B14F-4D97-AF65-F5344CB8AC3E}">
        <p14:creationId xmlns:p14="http://schemas.microsoft.com/office/powerpoint/2010/main" val="1519101499"/>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TotalTime>
  <Words>1381</Words>
  <Application>Microsoft Office PowerPoint</Application>
  <PresentationFormat>Presentazione su schermo (4:3)</PresentationFormat>
  <Paragraphs>98</Paragraphs>
  <Slides>17</Slides>
  <Notes>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Book Antiqua</vt:lpstr>
      <vt:lpstr>Calibri</vt:lpstr>
      <vt:lpstr>Garamond</vt:lpstr>
      <vt:lpstr>Times New Roman</vt:lpstr>
      <vt:lpstr>Tema di Office</vt:lpstr>
      <vt:lpstr>Investigazioni difensive e deontologia delle medesime</vt:lpstr>
      <vt:lpstr> Le indagini difensive e i relativi  canoni deontologici</vt:lpstr>
      <vt:lpstr> art. 12 Codice deontologico forense </vt:lpstr>
      <vt:lpstr> art. 14 Codice deontologico forense</vt:lpstr>
      <vt:lpstr> art. 26 Codice deontologico forense</vt:lpstr>
      <vt:lpstr> art. 55 Codice deontologico forense</vt:lpstr>
      <vt:lpstr> Le indagini difensive </vt:lpstr>
      <vt:lpstr> Le indagini difensive </vt:lpstr>
      <vt:lpstr> Le indagini difensive </vt:lpstr>
      <vt:lpstr> Caso 1 </vt:lpstr>
      <vt:lpstr> Caso 2 </vt:lpstr>
      <vt:lpstr> Caso 3 </vt:lpstr>
      <vt:lpstr> Caso 4 </vt:lpstr>
      <vt:lpstr> Caso 5 </vt:lpstr>
      <vt:lpstr> Caso 6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i8u78u78u78u78u78u78</dc:creator>
  <cp:lastModifiedBy>Alessandro Brustia</cp:lastModifiedBy>
  <cp:revision>45</cp:revision>
  <cp:lastPrinted>2018-04-19T14:12:32Z</cp:lastPrinted>
  <dcterms:created xsi:type="dcterms:W3CDTF">2017-03-03T08:17:46Z</dcterms:created>
  <dcterms:modified xsi:type="dcterms:W3CDTF">2018-04-19T14:31:37Z</dcterms:modified>
</cp:coreProperties>
</file>